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6" r:id="rId2"/>
  </p:sldMasterIdLst>
  <p:notesMasterIdLst>
    <p:notesMasterId r:id="rId20"/>
  </p:notesMasterIdLst>
  <p:sldIdLst>
    <p:sldId id="371" r:id="rId3"/>
    <p:sldId id="346" r:id="rId4"/>
    <p:sldId id="269" r:id="rId5"/>
    <p:sldId id="344" r:id="rId6"/>
    <p:sldId id="349" r:id="rId7"/>
    <p:sldId id="350" r:id="rId8"/>
    <p:sldId id="351" r:id="rId9"/>
    <p:sldId id="352" r:id="rId10"/>
    <p:sldId id="306" r:id="rId11"/>
    <p:sldId id="307" r:id="rId12"/>
    <p:sldId id="358" r:id="rId13"/>
    <p:sldId id="359" r:id="rId14"/>
    <p:sldId id="360" r:id="rId15"/>
    <p:sldId id="368" r:id="rId16"/>
    <p:sldId id="367" r:id="rId17"/>
    <p:sldId id="369" r:id="rId18"/>
    <p:sldId id="370" r:id="rId19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0000CC"/>
    <a:srgbClr val="FFFF66"/>
    <a:srgbClr val="FA0000"/>
    <a:srgbClr val="E8E2B6"/>
    <a:srgbClr val="D60093"/>
    <a:srgbClr val="00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0" autoAdjust="0"/>
    <p:restoredTop sz="93781" autoAdjust="0"/>
  </p:normalViewPr>
  <p:slideViewPr>
    <p:cSldViewPr>
      <p:cViewPr varScale="1">
        <p:scale>
          <a:sx n="111" d="100"/>
          <a:sy n="111" d="100"/>
        </p:scale>
        <p:origin x="552" y="7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FE0FC6CE-AD95-4887-896A-231DCAAD1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45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97000E-46AB-4886-8AA6-C4F67CC95F7C}" type="slidenum">
              <a:rPr lang="en-US" sz="1200" u="none" smtClean="0">
                <a:latin typeface="Arial" charset="0"/>
              </a:rPr>
              <a:pPr eaLnBrk="1" hangingPunct="1"/>
              <a:t>10</a:t>
            </a:fld>
            <a:endParaRPr lang="en-US" sz="1200" u="none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nature%20(49)"/>
          <p:cNvPicPr>
            <a:picLocks noChangeAspect="1" noChangeArrowheads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5085292"/>
            <a:ext cx="14859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0" descr="nature%20(19)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5000625"/>
            <a:ext cx="1066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A22BD-8D76-4CE1-A02A-0ADE95602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8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68DF7-1F9C-409D-92A3-0E599BA6F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6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20F11-F321-4317-8D37-9178A797A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53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DE998-725D-4F27-9D74-CEA95007E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91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5708386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u="none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271"/>
            <a:ext cx="7772400" cy="1600729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967DC-737B-4ED1-BA56-638A6B23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6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3137D-4157-4F54-959D-FA2F32BD5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D69D-794F-441A-A2F6-557BA062E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757B6-CB7F-492B-9167-624F64A59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8F27F-B3D8-41D9-A194-5B628D90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0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316AB-EB67-4647-946C-8ECFFC4A1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7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AD476-CEA2-488A-B7B6-04A8844C3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0C332-32B6-40B0-BB6B-AF861A753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8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D2FC-F085-4D78-B9FE-D9A8B7B87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2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4354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4354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n-lt"/>
              </a:defRPr>
            </a:lvl1pPr>
          </a:lstStyle>
          <a:p>
            <a:pPr>
              <a:defRPr/>
            </a:pPr>
            <a:fld id="{AFCE1B50-0740-4033-A988-A8EF33188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9" descr="nature%20(49)"/>
          <p:cNvPicPr>
            <a:picLocks noChangeAspect="1" noChangeArrowheads="1" noCrop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5064125"/>
            <a:ext cx="14859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0" descr="nature%20(19)"/>
          <p:cNvPicPr>
            <a:picLocks noChangeAspect="1" noChangeArrowheads="1" noCrop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5073386"/>
            <a:ext cx="1066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5207000"/>
            <a:ext cx="2133600" cy="396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9646"/>
            <a:ext cx="2895600" cy="396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2292"/>
            <a:ext cx="2133600" cy="396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" charset="0"/>
              </a:defRPr>
            </a:lvl1pPr>
          </a:lstStyle>
          <a:p>
            <a:pPr>
              <a:defRPr/>
            </a:pPr>
            <a:fld id="{B6B0BCA0-6166-4EEE-8633-FCC41C48E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4062" y="114300"/>
            <a:ext cx="846873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u="none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CHƯƠNG III. CÂN BẰNG VÀ </a:t>
            </a:r>
          </a:p>
          <a:p>
            <a:pPr algn="ctr"/>
            <a:r>
              <a:rPr lang="en-US" sz="4400" b="1" u="none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CHUYỂN ĐỘNG CỦA VẬT RẮN</a:t>
            </a:r>
            <a:endParaRPr lang="en-US" sz="4400" b="1" u="none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WordArt 11"/>
          <p:cNvSpPr>
            <a:spLocks noChangeArrowheads="1" noChangeShapeType="1" noTextEdit="1"/>
          </p:cNvSpPr>
          <p:nvPr/>
        </p:nvSpPr>
        <p:spPr bwMode="auto">
          <a:xfrm>
            <a:off x="340660" y="1589668"/>
            <a:ext cx="1400175" cy="873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17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6206" y="2705100"/>
            <a:ext cx="70160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u="none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CÂN BẰNG CỦA MỘT VẬT</a:t>
            </a:r>
          </a:p>
          <a:p>
            <a:pPr algn="ctr">
              <a:defRPr/>
            </a:pPr>
            <a:r>
              <a:rPr lang="en-US" sz="3600" b="1" u="none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CHỊU TÁC DỤNG CỦA HAI </a:t>
            </a:r>
            <a:r>
              <a:rPr lang="en-US" sz="3600" b="1" u="none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LỰC VÀ CỦA </a:t>
            </a:r>
            <a:r>
              <a:rPr lang="en-US" sz="3600" b="1" u="none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BA LỰC KHÔNG SONG </a:t>
            </a:r>
            <a:r>
              <a:rPr lang="en-US" sz="3600" b="1" u="none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SONG</a:t>
            </a:r>
            <a:endParaRPr lang="en-US" sz="3600" b="1" u="none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577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762000" y="4533900"/>
            <a:ext cx="76270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b="1" u="none" dirty="0">
                <a:latin typeface="VNI-Times" pitchFamily="2" charset="0"/>
              </a:rPr>
              <a:t>  </a:t>
            </a:r>
            <a:r>
              <a:rPr lang="en-US" b="1" u="none" dirty="0" err="1" smtClean="0">
                <a:cs typeface="Times New Roman" pitchFamily="18" charset="0"/>
              </a:rPr>
              <a:t>Trọng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tâm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của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các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vật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phẳng</a:t>
            </a:r>
            <a:r>
              <a:rPr lang="en-US" b="1" u="none" dirty="0" smtClean="0">
                <a:cs typeface="Times New Roman" pitchFamily="18" charset="0"/>
              </a:rPr>
              <a:t>, </a:t>
            </a:r>
            <a:r>
              <a:rPr lang="en-US" b="1" u="none" dirty="0" err="1" smtClean="0">
                <a:cs typeface="Times New Roman" pitchFamily="18" charset="0"/>
              </a:rPr>
              <a:t>mỏng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và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có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dạng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hình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học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đối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xứng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nằm</a:t>
            </a:r>
            <a:r>
              <a:rPr lang="en-US" b="1" u="none" dirty="0" smtClean="0">
                <a:cs typeface="Times New Roman" pitchFamily="18" charset="0"/>
              </a:rPr>
              <a:t> ở </a:t>
            </a:r>
            <a:r>
              <a:rPr lang="en-US" b="1" u="none" dirty="0" err="1" smtClean="0">
                <a:cs typeface="Times New Roman" pitchFamily="18" charset="0"/>
              </a:rPr>
              <a:t>tâm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đối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xứng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của</a:t>
            </a:r>
            <a:r>
              <a:rPr lang="en-US" b="1" u="none" dirty="0" smtClean="0">
                <a:cs typeface="Times New Roman" pitchFamily="18" charset="0"/>
              </a:rPr>
              <a:t> </a:t>
            </a:r>
            <a:r>
              <a:rPr lang="en-US" b="1" u="none" dirty="0" err="1" smtClean="0">
                <a:cs typeface="Times New Roman" pitchFamily="18" charset="0"/>
              </a:rPr>
              <a:t>vật</a:t>
            </a:r>
            <a:r>
              <a:rPr lang="en-US" b="1" u="none" dirty="0" smtClean="0">
                <a:cs typeface="Times New Roman" pitchFamily="18" charset="0"/>
              </a:rPr>
              <a:t>.</a:t>
            </a:r>
            <a:endParaRPr lang="en-US" b="1" u="none" dirty="0">
              <a:latin typeface="VNI-Times" pitchFamily="2" charset="0"/>
            </a:endParaRPr>
          </a:p>
        </p:txBody>
      </p:sp>
      <p:sp>
        <p:nvSpPr>
          <p:cNvPr id="70659" name="Oval 3"/>
          <p:cNvSpPr>
            <a:spLocks noChangeArrowheads="1"/>
          </p:cNvSpPr>
          <p:nvPr/>
        </p:nvSpPr>
        <p:spPr bwMode="auto">
          <a:xfrm>
            <a:off x="1295400" y="1333500"/>
            <a:ext cx="1371600" cy="1143000"/>
          </a:xfrm>
          <a:prstGeom prst="ellipse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1939925" y="1870604"/>
            <a:ext cx="76200" cy="63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828800" y="1587501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D60093"/>
                </a:solidFill>
                <a:latin typeface="Garamond" pitchFamily="18" charset="0"/>
              </a:rPr>
              <a:t>G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410200" y="1270000"/>
            <a:ext cx="2514600" cy="1270000"/>
          </a:xfrm>
          <a:prstGeom prst="triangle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6670675" y="1270000"/>
            <a:ext cx="0" cy="1270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 flipV="1">
            <a:off x="5410200" y="1905000"/>
            <a:ext cx="1905000" cy="635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924800" y="254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6019800" y="1905000"/>
            <a:ext cx="1905000" cy="635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6629400" y="1778001"/>
            <a:ext cx="68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D60093"/>
                </a:solidFill>
                <a:latin typeface="Garamond" pitchFamily="18" charset="0"/>
              </a:rPr>
              <a:t>G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219200" y="2857500"/>
            <a:ext cx="1828800" cy="152400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V="1">
            <a:off x="1219200" y="2857500"/>
            <a:ext cx="1828800" cy="1524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1219200" y="2857500"/>
            <a:ext cx="1828800" cy="1524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1676400" y="3492500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D60093"/>
                </a:solidFill>
                <a:latin typeface="Garamond" pitchFamily="18" charset="0"/>
              </a:rPr>
              <a:t>G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5257800" y="2921000"/>
            <a:ext cx="3200400" cy="152400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flipV="1">
            <a:off x="5257800" y="2921000"/>
            <a:ext cx="3200400" cy="15240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5292725" y="2950104"/>
            <a:ext cx="3124200" cy="1460500"/>
          </a:xfrm>
          <a:prstGeom prst="line">
            <a:avLst/>
          </a:prstGeom>
          <a:noFill/>
          <a:ln w="28575">
            <a:solidFill>
              <a:srgbClr val="D6009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6400800" y="3492500"/>
            <a:ext cx="1333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D60093"/>
                </a:solidFill>
                <a:latin typeface="Garamond" pitchFamily="18" charset="0"/>
              </a:rPr>
              <a:t>G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04800" y="127000"/>
            <a:ext cx="80842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>
                <a:solidFill>
                  <a:srgbClr val="0000CC"/>
                </a:solidFill>
              </a:rPr>
              <a:t>3. Cách xác định trọng tâm của một vật phẳng, mỏng</a:t>
            </a:r>
          </a:p>
          <a:p>
            <a:pPr eaLnBrk="1" hangingPunct="1"/>
            <a:r>
              <a:rPr lang="en-US" b="1" i="1" u="none">
                <a:solidFill>
                  <a:srgbClr val="0000CC"/>
                </a:solidFill>
              </a:rPr>
              <a:t>bằng phương pháp thực nghiệm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animBg="1"/>
      <p:bldP spid="70660" grpId="0" animBg="1"/>
      <p:bldP spid="70661" grpId="0"/>
      <p:bldP spid="70662" grpId="0" animBg="1"/>
      <p:bldP spid="70663" grpId="0" animBg="1"/>
      <p:bldP spid="70664" grpId="0" animBg="1"/>
      <p:bldP spid="70666" grpId="0" animBg="1"/>
      <p:bldP spid="70667" grpId="0"/>
      <p:bldP spid="70668" grpId="0" animBg="1"/>
      <p:bldP spid="70669" grpId="0" animBg="1"/>
      <p:bldP spid="70670" grpId="0" animBg="1"/>
      <p:bldP spid="70672" grpId="0" animBg="1"/>
      <p:bldP spid="70673" grpId="0" animBg="1"/>
      <p:bldP spid="706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212725" y="-7937"/>
            <a:ext cx="90580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none" dirty="0">
                <a:solidFill>
                  <a:srgbClr val="FA0000"/>
                </a:solidFill>
              </a:rPr>
              <a:t>II. CÂN BẰNG CỦA MỘT VẬT CHỊU TÁC DỤNG CỦA</a:t>
            </a:r>
          </a:p>
          <a:p>
            <a:pPr eaLnBrk="1" hangingPunct="1"/>
            <a:r>
              <a:rPr lang="en-US" b="1" u="none" dirty="0">
                <a:solidFill>
                  <a:srgbClr val="FA0000"/>
                </a:solidFill>
              </a:rPr>
              <a:t>BA LỰC KHÔNG SONG </a:t>
            </a:r>
            <a:r>
              <a:rPr lang="en-US" b="1" u="none" dirty="0" err="1">
                <a:solidFill>
                  <a:srgbClr val="FA0000"/>
                </a:solidFill>
              </a:rPr>
              <a:t>SONG</a:t>
            </a:r>
            <a:endParaRPr lang="en-US" b="1" u="none" dirty="0">
              <a:solidFill>
                <a:srgbClr val="FA0000"/>
              </a:solidFill>
            </a:endParaRP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304800" y="762001"/>
            <a:ext cx="23903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 dirty="0">
                <a:solidFill>
                  <a:srgbClr val="D60093"/>
                </a:solidFill>
              </a:rPr>
              <a:t>1. </a:t>
            </a:r>
            <a:r>
              <a:rPr lang="en-US" b="1" i="1" u="none" dirty="0" err="1">
                <a:solidFill>
                  <a:srgbClr val="D60093"/>
                </a:solidFill>
              </a:rPr>
              <a:t>Thí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nghiệm</a:t>
            </a:r>
            <a:r>
              <a:rPr lang="en-US" b="1" i="1" u="none" dirty="0">
                <a:solidFill>
                  <a:srgbClr val="D60093"/>
                </a:solidFill>
              </a:rPr>
              <a:t>:</a:t>
            </a:r>
          </a:p>
        </p:txBody>
      </p:sp>
      <p:grpSp>
        <p:nvGrpSpPr>
          <p:cNvPr id="2" name="Group 203"/>
          <p:cNvGrpSpPr>
            <a:grpSpLocks/>
          </p:cNvGrpSpPr>
          <p:nvPr/>
        </p:nvGrpSpPr>
        <p:grpSpPr bwMode="auto">
          <a:xfrm>
            <a:off x="3825875" y="1768740"/>
            <a:ext cx="1752600" cy="1062302"/>
            <a:chOff x="3504" y="1433"/>
            <a:chExt cx="1104" cy="803"/>
          </a:xfrm>
        </p:grpSpPr>
        <p:sp>
          <p:nvSpPr>
            <p:cNvPr id="36928" name="Freeform 202"/>
            <p:cNvSpPr>
              <a:spLocks/>
            </p:cNvSpPr>
            <p:nvPr/>
          </p:nvSpPr>
          <p:spPr bwMode="auto">
            <a:xfrm rot="10421623">
              <a:off x="3504" y="1488"/>
              <a:ext cx="1104" cy="748"/>
            </a:xfrm>
            <a:custGeom>
              <a:avLst/>
              <a:gdLst>
                <a:gd name="T0" fmla="*/ 1 w 1991"/>
                <a:gd name="T1" fmla="*/ 61 h 1038"/>
                <a:gd name="T2" fmla="*/ 2 w 1991"/>
                <a:gd name="T3" fmla="*/ 19 h 1038"/>
                <a:gd name="T4" fmla="*/ 10 w 1991"/>
                <a:gd name="T5" fmla="*/ 1 h 1038"/>
                <a:gd name="T6" fmla="*/ 20 w 1991"/>
                <a:gd name="T7" fmla="*/ 27 h 1038"/>
                <a:gd name="T8" fmla="*/ 28 w 1991"/>
                <a:gd name="T9" fmla="*/ 36 h 1038"/>
                <a:gd name="T10" fmla="*/ 38 w 1991"/>
                <a:gd name="T11" fmla="*/ 18 h 1038"/>
                <a:gd name="T12" fmla="*/ 46 w 1991"/>
                <a:gd name="T13" fmla="*/ 2 h 1038"/>
                <a:gd name="T14" fmla="*/ 53 w 1991"/>
                <a:gd name="T15" fmla="*/ 10 h 1038"/>
                <a:gd name="T16" fmla="*/ 57 w 1991"/>
                <a:gd name="T17" fmla="*/ 44 h 1038"/>
                <a:gd name="T18" fmla="*/ 57 w 1991"/>
                <a:gd name="T19" fmla="*/ 84 h 1038"/>
                <a:gd name="T20" fmla="*/ 52 w 1991"/>
                <a:gd name="T21" fmla="*/ 118 h 1038"/>
                <a:gd name="T22" fmla="*/ 39 w 1991"/>
                <a:gd name="T23" fmla="*/ 141 h 1038"/>
                <a:gd name="T24" fmla="*/ 25 w 1991"/>
                <a:gd name="T25" fmla="*/ 141 h 1038"/>
                <a:gd name="T26" fmla="*/ 15 w 1991"/>
                <a:gd name="T27" fmla="*/ 130 h 1038"/>
                <a:gd name="T28" fmla="*/ 6 w 1991"/>
                <a:gd name="T29" fmla="*/ 102 h 1038"/>
                <a:gd name="T30" fmla="*/ 1 w 1991"/>
                <a:gd name="T31" fmla="*/ 61 h 10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91"/>
                <a:gd name="T49" fmla="*/ 0 h 1038"/>
                <a:gd name="T50" fmla="*/ 1991 w 1991"/>
                <a:gd name="T51" fmla="*/ 1038 h 10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91" h="1038">
                  <a:moveTo>
                    <a:pt x="30" y="438"/>
                  </a:moveTo>
                  <a:cubicBezTo>
                    <a:pt x="4" y="341"/>
                    <a:pt x="0" y="212"/>
                    <a:pt x="52" y="141"/>
                  </a:cubicBezTo>
                  <a:cubicBezTo>
                    <a:pt x="104" y="70"/>
                    <a:pt x="234" y="0"/>
                    <a:pt x="340" y="9"/>
                  </a:cubicBezTo>
                  <a:cubicBezTo>
                    <a:pt x="446" y="18"/>
                    <a:pt x="584" y="152"/>
                    <a:pt x="689" y="193"/>
                  </a:cubicBezTo>
                  <a:cubicBezTo>
                    <a:pt x="794" y="234"/>
                    <a:pt x="872" y="268"/>
                    <a:pt x="972" y="257"/>
                  </a:cubicBezTo>
                  <a:cubicBezTo>
                    <a:pt x="1072" y="246"/>
                    <a:pt x="1192" y="165"/>
                    <a:pt x="1292" y="125"/>
                  </a:cubicBezTo>
                  <a:cubicBezTo>
                    <a:pt x="1392" y="85"/>
                    <a:pt x="1482" y="26"/>
                    <a:pt x="1572" y="17"/>
                  </a:cubicBezTo>
                  <a:cubicBezTo>
                    <a:pt x="1662" y="8"/>
                    <a:pt x="1765" y="20"/>
                    <a:pt x="1830" y="70"/>
                  </a:cubicBezTo>
                  <a:cubicBezTo>
                    <a:pt x="1895" y="120"/>
                    <a:pt x="1940" y="227"/>
                    <a:pt x="1962" y="316"/>
                  </a:cubicBezTo>
                  <a:cubicBezTo>
                    <a:pt x="1984" y="404"/>
                    <a:pt x="1991" y="513"/>
                    <a:pt x="1962" y="602"/>
                  </a:cubicBezTo>
                  <a:cubicBezTo>
                    <a:pt x="1932" y="690"/>
                    <a:pt x="1889" y="779"/>
                    <a:pt x="1786" y="847"/>
                  </a:cubicBezTo>
                  <a:cubicBezTo>
                    <a:pt x="1684" y="915"/>
                    <a:pt x="1501" y="983"/>
                    <a:pt x="1347" y="1011"/>
                  </a:cubicBezTo>
                  <a:cubicBezTo>
                    <a:pt x="1193" y="1038"/>
                    <a:pt x="1003" y="1024"/>
                    <a:pt x="864" y="1011"/>
                  </a:cubicBezTo>
                  <a:cubicBezTo>
                    <a:pt x="725" y="997"/>
                    <a:pt x="623" y="977"/>
                    <a:pt x="513" y="929"/>
                  </a:cubicBezTo>
                  <a:cubicBezTo>
                    <a:pt x="403" y="881"/>
                    <a:pt x="286" y="806"/>
                    <a:pt x="206" y="725"/>
                  </a:cubicBezTo>
                  <a:cubicBezTo>
                    <a:pt x="125" y="643"/>
                    <a:pt x="67" y="541"/>
                    <a:pt x="30" y="438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Line 55"/>
            <p:cNvSpPr>
              <a:spLocks noChangeShapeType="1"/>
            </p:cNvSpPr>
            <p:nvPr/>
          </p:nvSpPr>
          <p:spPr bwMode="auto">
            <a:xfrm>
              <a:off x="3860" y="1481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0" name="Line 56"/>
            <p:cNvSpPr>
              <a:spLocks noChangeShapeType="1"/>
            </p:cNvSpPr>
            <p:nvPr/>
          </p:nvSpPr>
          <p:spPr bwMode="auto">
            <a:xfrm flipH="1">
              <a:off x="4059" y="1433"/>
              <a:ext cx="213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Line 57"/>
            <p:cNvSpPr>
              <a:spLocks noChangeShapeType="1"/>
            </p:cNvSpPr>
            <p:nvPr/>
          </p:nvSpPr>
          <p:spPr bwMode="auto">
            <a:xfrm>
              <a:off x="4059" y="172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35" name="Line 59"/>
          <p:cNvSpPr>
            <a:spLocks noChangeShapeType="1"/>
          </p:cNvSpPr>
          <p:nvPr/>
        </p:nvSpPr>
        <p:spPr bwMode="auto">
          <a:xfrm flipV="1">
            <a:off x="4968875" y="1424782"/>
            <a:ext cx="381000" cy="444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6" name="Line 60"/>
          <p:cNvSpPr>
            <a:spLocks noChangeShapeType="1"/>
          </p:cNvSpPr>
          <p:nvPr/>
        </p:nvSpPr>
        <p:spPr bwMode="auto">
          <a:xfrm flipH="1" flipV="1">
            <a:off x="4054475" y="1496219"/>
            <a:ext cx="3810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3"/>
          <p:cNvSpPr>
            <a:spLocks noChangeShapeType="1"/>
          </p:cNvSpPr>
          <p:nvPr/>
        </p:nvSpPr>
        <p:spPr bwMode="auto">
          <a:xfrm>
            <a:off x="4708525" y="2356115"/>
            <a:ext cx="0" cy="825500"/>
          </a:xfrm>
          <a:prstGeom prst="line">
            <a:avLst/>
          </a:prstGeom>
          <a:noFill/>
          <a:ln w="31750">
            <a:solidFill>
              <a:srgbClr val="FA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Line 69"/>
          <p:cNvSpPr>
            <a:spLocks noChangeShapeType="1"/>
          </p:cNvSpPr>
          <p:nvPr/>
        </p:nvSpPr>
        <p:spPr bwMode="auto">
          <a:xfrm flipV="1">
            <a:off x="4348163" y="1342761"/>
            <a:ext cx="381000" cy="444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>
            <a:off x="4708525" y="13335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7" name="Line 71"/>
          <p:cNvSpPr>
            <a:spLocks noChangeShapeType="1"/>
          </p:cNvSpPr>
          <p:nvPr/>
        </p:nvSpPr>
        <p:spPr bwMode="auto">
          <a:xfrm>
            <a:off x="4708525" y="1333500"/>
            <a:ext cx="0" cy="8255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08"/>
          <p:cNvGrpSpPr>
            <a:grpSpLocks/>
          </p:cNvGrpSpPr>
          <p:nvPr/>
        </p:nvGrpSpPr>
        <p:grpSpPr bwMode="auto">
          <a:xfrm>
            <a:off x="5486401" y="1177396"/>
            <a:ext cx="458788" cy="461698"/>
            <a:chOff x="3638" y="890"/>
            <a:chExt cx="289" cy="349"/>
          </a:xfrm>
        </p:grpSpPr>
        <p:sp>
          <p:nvSpPr>
            <p:cNvPr id="36926" name="Text Box 206"/>
            <p:cNvSpPr txBox="1">
              <a:spLocks noChangeArrowheads="1"/>
            </p:cNvSpPr>
            <p:nvPr/>
          </p:nvSpPr>
          <p:spPr bwMode="auto">
            <a:xfrm>
              <a:off x="3638" y="890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 u="none"/>
                <a:t>F</a:t>
              </a:r>
              <a:r>
                <a:rPr lang="en-US" sz="2400" u="none" baseline="-25000"/>
                <a:t>2</a:t>
              </a:r>
              <a:endParaRPr lang="en-US" sz="2400" u="none"/>
            </a:p>
          </p:txBody>
        </p:sp>
        <p:sp>
          <p:nvSpPr>
            <p:cNvPr id="36927" name="Line 207"/>
            <p:cNvSpPr>
              <a:spLocks noChangeShapeType="1"/>
            </p:cNvSpPr>
            <p:nvPr/>
          </p:nvSpPr>
          <p:spPr bwMode="auto">
            <a:xfrm>
              <a:off x="3696" y="9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1"/>
          <p:cNvGrpSpPr>
            <a:grpSpLocks/>
          </p:cNvGrpSpPr>
          <p:nvPr/>
        </p:nvGrpSpPr>
        <p:grpSpPr bwMode="auto">
          <a:xfrm>
            <a:off x="3505201" y="1367896"/>
            <a:ext cx="458788" cy="461698"/>
            <a:chOff x="2390" y="1034"/>
            <a:chExt cx="289" cy="349"/>
          </a:xfrm>
        </p:grpSpPr>
        <p:sp>
          <p:nvSpPr>
            <p:cNvPr id="36924" name="Text Box 209"/>
            <p:cNvSpPr txBox="1">
              <a:spLocks noChangeArrowheads="1"/>
            </p:cNvSpPr>
            <p:nvPr/>
          </p:nvSpPr>
          <p:spPr bwMode="auto">
            <a:xfrm>
              <a:off x="2390" y="1034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 u="none"/>
                <a:t>F</a:t>
              </a:r>
              <a:r>
                <a:rPr lang="en-US" sz="2400" u="none" baseline="-25000"/>
                <a:t>1</a:t>
              </a:r>
              <a:endParaRPr lang="en-US" sz="2400" u="none"/>
            </a:p>
          </p:txBody>
        </p:sp>
        <p:sp>
          <p:nvSpPr>
            <p:cNvPr id="36925" name="Line 210"/>
            <p:cNvSpPr>
              <a:spLocks noChangeShapeType="1"/>
            </p:cNvSpPr>
            <p:nvPr/>
          </p:nvSpPr>
          <p:spPr bwMode="auto">
            <a:xfrm>
              <a:off x="2441" y="1077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7" name="Text Box 212"/>
          <p:cNvSpPr txBox="1">
            <a:spLocks noChangeArrowheads="1"/>
          </p:cNvSpPr>
          <p:nvPr/>
        </p:nvSpPr>
        <p:spPr bwMode="auto">
          <a:xfrm>
            <a:off x="4572000" y="762001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5" name="Group 216"/>
          <p:cNvGrpSpPr>
            <a:grpSpLocks/>
          </p:cNvGrpSpPr>
          <p:nvPr/>
        </p:nvGrpSpPr>
        <p:grpSpPr bwMode="auto">
          <a:xfrm>
            <a:off x="4235451" y="985574"/>
            <a:ext cx="1176338" cy="523874"/>
            <a:chOff x="2822" y="570"/>
            <a:chExt cx="741" cy="396"/>
          </a:xfrm>
        </p:grpSpPr>
        <p:sp>
          <p:nvSpPr>
            <p:cNvPr id="36921" name="Text Box 213"/>
            <p:cNvSpPr txBox="1">
              <a:spLocks noChangeArrowheads="1"/>
            </p:cNvSpPr>
            <p:nvPr/>
          </p:nvSpPr>
          <p:spPr bwMode="auto">
            <a:xfrm>
              <a:off x="2822" y="570"/>
              <a:ext cx="741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u="none"/>
                <a:t>F = - P</a:t>
              </a:r>
            </a:p>
          </p:txBody>
        </p:sp>
        <p:sp>
          <p:nvSpPr>
            <p:cNvPr id="36922" name="Line 214"/>
            <p:cNvSpPr>
              <a:spLocks noChangeShapeType="1"/>
            </p:cNvSpPr>
            <p:nvPr/>
          </p:nvSpPr>
          <p:spPr bwMode="auto">
            <a:xfrm>
              <a:off x="3367" y="63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3" name="Line 215"/>
            <p:cNvSpPr>
              <a:spLocks noChangeShapeType="1"/>
            </p:cNvSpPr>
            <p:nvPr/>
          </p:nvSpPr>
          <p:spPr bwMode="auto">
            <a:xfrm>
              <a:off x="2880" y="63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9"/>
          <p:cNvGrpSpPr>
            <a:grpSpLocks/>
          </p:cNvGrpSpPr>
          <p:nvPr/>
        </p:nvGrpSpPr>
        <p:grpSpPr bwMode="auto">
          <a:xfrm>
            <a:off x="4648208" y="3145897"/>
            <a:ext cx="355601" cy="461698"/>
            <a:chOff x="3110" y="2378"/>
            <a:chExt cx="224" cy="349"/>
          </a:xfrm>
        </p:grpSpPr>
        <p:sp>
          <p:nvSpPr>
            <p:cNvPr id="36919" name="Text Box 217"/>
            <p:cNvSpPr txBox="1">
              <a:spLocks noChangeArrowheads="1"/>
            </p:cNvSpPr>
            <p:nvPr/>
          </p:nvSpPr>
          <p:spPr bwMode="auto">
            <a:xfrm>
              <a:off x="3110" y="2378"/>
              <a:ext cx="2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 u="none"/>
                <a:t>P</a:t>
              </a:r>
            </a:p>
          </p:txBody>
        </p:sp>
        <p:sp>
          <p:nvSpPr>
            <p:cNvPr id="36920" name="Line 218"/>
            <p:cNvSpPr>
              <a:spLocks noChangeShapeType="1"/>
            </p:cNvSpPr>
            <p:nvPr/>
          </p:nvSpPr>
          <p:spPr bwMode="auto">
            <a:xfrm>
              <a:off x="3161" y="24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22"/>
          <p:cNvGrpSpPr>
            <a:grpSpLocks/>
          </p:cNvGrpSpPr>
          <p:nvPr/>
        </p:nvGrpSpPr>
        <p:grpSpPr bwMode="auto">
          <a:xfrm>
            <a:off x="533400" y="1397000"/>
            <a:ext cx="1905000" cy="1834886"/>
            <a:chOff x="336" y="1056"/>
            <a:chExt cx="1200" cy="1387"/>
          </a:xfrm>
        </p:grpSpPr>
        <p:sp>
          <p:nvSpPr>
            <p:cNvPr id="36891" name="Freeform 75"/>
            <p:cNvSpPr>
              <a:spLocks/>
            </p:cNvSpPr>
            <p:nvPr/>
          </p:nvSpPr>
          <p:spPr bwMode="auto">
            <a:xfrm rot="10421623">
              <a:off x="411" y="1695"/>
              <a:ext cx="1104" cy="748"/>
            </a:xfrm>
            <a:custGeom>
              <a:avLst/>
              <a:gdLst>
                <a:gd name="T0" fmla="*/ 1 w 1991"/>
                <a:gd name="T1" fmla="*/ 61 h 1038"/>
                <a:gd name="T2" fmla="*/ 2 w 1991"/>
                <a:gd name="T3" fmla="*/ 19 h 1038"/>
                <a:gd name="T4" fmla="*/ 10 w 1991"/>
                <a:gd name="T5" fmla="*/ 1 h 1038"/>
                <a:gd name="T6" fmla="*/ 20 w 1991"/>
                <a:gd name="T7" fmla="*/ 27 h 1038"/>
                <a:gd name="T8" fmla="*/ 28 w 1991"/>
                <a:gd name="T9" fmla="*/ 36 h 1038"/>
                <a:gd name="T10" fmla="*/ 38 w 1991"/>
                <a:gd name="T11" fmla="*/ 18 h 1038"/>
                <a:gd name="T12" fmla="*/ 46 w 1991"/>
                <a:gd name="T13" fmla="*/ 2 h 1038"/>
                <a:gd name="T14" fmla="*/ 53 w 1991"/>
                <a:gd name="T15" fmla="*/ 10 h 1038"/>
                <a:gd name="T16" fmla="*/ 57 w 1991"/>
                <a:gd name="T17" fmla="*/ 44 h 1038"/>
                <a:gd name="T18" fmla="*/ 57 w 1991"/>
                <a:gd name="T19" fmla="*/ 84 h 1038"/>
                <a:gd name="T20" fmla="*/ 52 w 1991"/>
                <a:gd name="T21" fmla="*/ 118 h 1038"/>
                <a:gd name="T22" fmla="*/ 39 w 1991"/>
                <a:gd name="T23" fmla="*/ 141 h 1038"/>
                <a:gd name="T24" fmla="*/ 25 w 1991"/>
                <a:gd name="T25" fmla="*/ 141 h 1038"/>
                <a:gd name="T26" fmla="*/ 15 w 1991"/>
                <a:gd name="T27" fmla="*/ 130 h 1038"/>
                <a:gd name="T28" fmla="*/ 6 w 1991"/>
                <a:gd name="T29" fmla="*/ 102 h 1038"/>
                <a:gd name="T30" fmla="*/ 1 w 1991"/>
                <a:gd name="T31" fmla="*/ 61 h 10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91"/>
                <a:gd name="T49" fmla="*/ 0 h 1038"/>
                <a:gd name="T50" fmla="*/ 1991 w 1991"/>
                <a:gd name="T51" fmla="*/ 1038 h 10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91" h="1038">
                  <a:moveTo>
                    <a:pt x="30" y="438"/>
                  </a:moveTo>
                  <a:cubicBezTo>
                    <a:pt x="4" y="341"/>
                    <a:pt x="0" y="212"/>
                    <a:pt x="52" y="141"/>
                  </a:cubicBezTo>
                  <a:cubicBezTo>
                    <a:pt x="104" y="70"/>
                    <a:pt x="234" y="0"/>
                    <a:pt x="340" y="9"/>
                  </a:cubicBezTo>
                  <a:cubicBezTo>
                    <a:pt x="446" y="18"/>
                    <a:pt x="584" y="152"/>
                    <a:pt x="689" y="193"/>
                  </a:cubicBezTo>
                  <a:cubicBezTo>
                    <a:pt x="794" y="234"/>
                    <a:pt x="872" y="268"/>
                    <a:pt x="972" y="257"/>
                  </a:cubicBezTo>
                  <a:cubicBezTo>
                    <a:pt x="1072" y="246"/>
                    <a:pt x="1192" y="165"/>
                    <a:pt x="1292" y="125"/>
                  </a:cubicBezTo>
                  <a:cubicBezTo>
                    <a:pt x="1392" y="85"/>
                    <a:pt x="1482" y="26"/>
                    <a:pt x="1572" y="17"/>
                  </a:cubicBezTo>
                  <a:cubicBezTo>
                    <a:pt x="1662" y="8"/>
                    <a:pt x="1765" y="20"/>
                    <a:pt x="1830" y="70"/>
                  </a:cubicBezTo>
                  <a:cubicBezTo>
                    <a:pt x="1895" y="120"/>
                    <a:pt x="1940" y="227"/>
                    <a:pt x="1962" y="316"/>
                  </a:cubicBezTo>
                  <a:cubicBezTo>
                    <a:pt x="1984" y="404"/>
                    <a:pt x="1991" y="513"/>
                    <a:pt x="1962" y="602"/>
                  </a:cubicBezTo>
                  <a:cubicBezTo>
                    <a:pt x="1932" y="690"/>
                    <a:pt x="1889" y="779"/>
                    <a:pt x="1786" y="847"/>
                  </a:cubicBezTo>
                  <a:cubicBezTo>
                    <a:pt x="1684" y="915"/>
                    <a:pt x="1501" y="983"/>
                    <a:pt x="1347" y="1011"/>
                  </a:cubicBezTo>
                  <a:cubicBezTo>
                    <a:pt x="1193" y="1038"/>
                    <a:pt x="1003" y="1024"/>
                    <a:pt x="864" y="1011"/>
                  </a:cubicBezTo>
                  <a:cubicBezTo>
                    <a:pt x="725" y="997"/>
                    <a:pt x="623" y="977"/>
                    <a:pt x="513" y="929"/>
                  </a:cubicBezTo>
                  <a:cubicBezTo>
                    <a:pt x="403" y="881"/>
                    <a:pt x="286" y="806"/>
                    <a:pt x="206" y="725"/>
                  </a:cubicBezTo>
                  <a:cubicBezTo>
                    <a:pt x="125" y="643"/>
                    <a:pt x="67" y="541"/>
                    <a:pt x="30" y="438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Line 49"/>
            <p:cNvSpPr>
              <a:spLocks noChangeShapeType="1"/>
            </p:cNvSpPr>
            <p:nvPr/>
          </p:nvSpPr>
          <p:spPr bwMode="auto">
            <a:xfrm>
              <a:off x="754" y="1680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Line 50"/>
            <p:cNvSpPr>
              <a:spLocks noChangeShapeType="1"/>
            </p:cNvSpPr>
            <p:nvPr/>
          </p:nvSpPr>
          <p:spPr bwMode="auto">
            <a:xfrm flipH="1">
              <a:off x="946" y="1632"/>
              <a:ext cx="213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Line 51"/>
            <p:cNvSpPr>
              <a:spLocks noChangeShapeType="1"/>
            </p:cNvSpPr>
            <p:nvPr/>
          </p:nvSpPr>
          <p:spPr bwMode="auto">
            <a:xfrm>
              <a:off x="946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Line 5"/>
            <p:cNvSpPr>
              <a:spLocks noChangeShapeType="1"/>
            </p:cNvSpPr>
            <p:nvPr/>
          </p:nvSpPr>
          <p:spPr bwMode="auto">
            <a:xfrm flipV="1">
              <a:off x="336" y="1104"/>
              <a:ext cx="1200" cy="24"/>
            </a:xfrm>
            <a:prstGeom prst="line">
              <a:avLst/>
            </a:prstGeom>
            <a:noFill/>
            <a:ln w="101600">
              <a:pattFill prst="dkDnDiag">
                <a:fgClr>
                  <a:srgbClr val="0000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96" name="Group 6"/>
            <p:cNvGrpSpPr>
              <a:grpSpLocks/>
            </p:cNvGrpSpPr>
            <p:nvPr/>
          </p:nvGrpSpPr>
          <p:grpSpPr bwMode="auto">
            <a:xfrm rot="1968659">
              <a:off x="1269" y="1056"/>
              <a:ext cx="73" cy="722"/>
              <a:chOff x="9852" y="6272"/>
              <a:chExt cx="181" cy="1991"/>
            </a:xfrm>
          </p:grpSpPr>
          <p:sp>
            <p:nvSpPr>
              <p:cNvPr id="36909" name="AutoShape 7"/>
              <p:cNvSpPr>
                <a:spLocks noChangeArrowheads="1"/>
              </p:cNvSpPr>
              <p:nvPr/>
            </p:nvSpPr>
            <p:spPr bwMode="auto">
              <a:xfrm>
                <a:off x="9852" y="6272"/>
                <a:ext cx="181" cy="1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10" name="Group 8"/>
              <p:cNvGrpSpPr>
                <a:grpSpLocks/>
              </p:cNvGrpSpPr>
              <p:nvPr/>
            </p:nvGrpSpPr>
            <p:grpSpPr bwMode="auto">
              <a:xfrm>
                <a:off x="9934" y="6537"/>
                <a:ext cx="2" cy="1629"/>
                <a:chOff x="9561" y="2469"/>
                <a:chExt cx="2" cy="1629"/>
              </a:xfrm>
            </p:grpSpPr>
            <p:sp>
              <p:nvSpPr>
                <p:cNvPr id="36913" name="Line 9"/>
                <p:cNvSpPr>
                  <a:spLocks noChangeShapeType="1"/>
                </p:cNvSpPr>
                <p:nvPr/>
              </p:nvSpPr>
              <p:spPr bwMode="auto">
                <a:xfrm>
                  <a:off x="9563" y="2469"/>
                  <a:ext cx="0" cy="905"/>
                </a:xfrm>
                <a:prstGeom prst="line">
                  <a:avLst/>
                </a:prstGeom>
                <a:noFill/>
                <a:ln w="1016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914" name="Group 10"/>
                <p:cNvGrpSpPr>
                  <a:grpSpLocks/>
                </p:cNvGrpSpPr>
                <p:nvPr/>
              </p:nvGrpSpPr>
              <p:grpSpPr bwMode="auto">
                <a:xfrm>
                  <a:off x="9561" y="3374"/>
                  <a:ext cx="2" cy="724"/>
                  <a:chOff x="9561" y="3374"/>
                  <a:chExt cx="2" cy="724"/>
                </a:xfrm>
              </p:grpSpPr>
              <p:sp>
                <p:nvSpPr>
                  <p:cNvPr id="36915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9563" y="3374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6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9561" y="3559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96969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9561" y="3740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1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9563" y="3917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11" name="AutoShape 15"/>
              <p:cNvSpPr>
                <a:spLocks noChangeArrowheads="1"/>
              </p:cNvSpPr>
              <p:nvPr/>
            </p:nvSpPr>
            <p:spPr bwMode="auto">
              <a:xfrm>
                <a:off x="9852" y="8082"/>
                <a:ext cx="181" cy="1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2" name="Line 16"/>
              <p:cNvSpPr>
                <a:spLocks noChangeShapeType="1"/>
              </p:cNvSpPr>
              <p:nvPr/>
            </p:nvSpPr>
            <p:spPr bwMode="auto">
              <a:xfrm>
                <a:off x="9935" y="6439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897" name="Group 17"/>
            <p:cNvGrpSpPr>
              <a:grpSpLocks/>
            </p:cNvGrpSpPr>
            <p:nvPr/>
          </p:nvGrpSpPr>
          <p:grpSpPr bwMode="auto">
            <a:xfrm rot="19226834" flipH="1">
              <a:off x="518" y="1059"/>
              <a:ext cx="85" cy="772"/>
              <a:chOff x="9852" y="6272"/>
              <a:chExt cx="181" cy="1991"/>
            </a:xfrm>
          </p:grpSpPr>
          <p:sp>
            <p:nvSpPr>
              <p:cNvPr id="36899" name="AutoShape 18"/>
              <p:cNvSpPr>
                <a:spLocks noChangeArrowheads="1"/>
              </p:cNvSpPr>
              <p:nvPr/>
            </p:nvSpPr>
            <p:spPr bwMode="auto">
              <a:xfrm>
                <a:off x="9852" y="6272"/>
                <a:ext cx="181" cy="1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900" name="Group 19"/>
              <p:cNvGrpSpPr>
                <a:grpSpLocks/>
              </p:cNvGrpSpPr>
              <p:nvPr/>
            </p:nvGrpSpPr>
            <p:grpSpPr bwMode="auto">
              <a:xfrm>
                <a:off x="9934" y="6537"/>
                <a:ext cx="2" cy="1629"/>
                <a:chOff x="9561" y="2469"/>
                <a:chExt cx="2" cy="1629"/>
              </a:xfrm>
            </p:grpSpPr>
            <p:sp>
              <p:nvSpPr>
                <p:cNvPr id="36903" name="Line 20"/>
                <p:cNvSpPr>
                  <a:spLocks noChangeShapeType="1"/>
                </p:cNvSpPr>
                <p:nvPr/>
              </p:nvSpPr>
              <p:spPr bwMode="auto">
                <a:xfrm>
                  <a:off x="9563" y="2469"/>
                  <a:ext cx="0" cy="905"/>
                </a:xfrm>
                <a:prstGeom prst="line">
                  <a:avLst/>
                </a:prstGeom>
                <a:noFill/>
                <a:ln w="101600">
                  <a:solidFill>
                    <a:srgbClr val="808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6904" name="Group 21"/>
                <p:cNvGrpSpPr>
                  <a:grpSpLocks/>
                </p:cNvGrpSpPr>
                <p:nvPr/>
              </p:nvGrpSpPr>
              <p:grpSpPr bwMode="auto">
                <a:xfrm>
                  <a:off x="9561" y="3374"/>
                  <a:ext cx="2" cy="724"/>
                  <a:chOff x="9561" y="3374"/>
                  <a:chExt cx="2" cy="724"/>
                </a:xfrm>
              </p:grpSpPr>
              <p:sp>
                <p:nvSpPr>
                  <p:cNvPr id="36905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9563" y="3374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06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9561" y="3559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96969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0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9561" y="3740"/>
                    <a:ext cx="0" cy="181"/>
                  </a:xfrm>
                  <a:prstGeom prst="line">
                    <a:avLst/>
                  </a:prstGeom>
                  <a:noFill/>
                  <a:ln w="76200">
                    <a:solidFill>
                      <a:srgbClr val="C0C0C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908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9563" y="3917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901" name="AutoShape 26"/>
              <p:cNvSpPr>
                <a:spLocks noChangeArrowheads="1"/>
              </p:cNvSpPr>
              <p:nvPr/>
            </p:nvSpPr>
            <p:spPr bwMode="auto">
              <a:xfrm>
                <a:off x="9852" y="8082"/>
                <a:ext cx="181" cy="181"/>
              </a:xfrm>
              <a:prstGeom prst="flowChartConnec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2" name="Line 27"/>
              <p:cNvSpPr>
                <a:spLocks noChangeShapeType="1"/>
              </p:cNvSpPr>
              <p:nvPr/>
            </p:nvSpPr>
            <p:spPr bwMode="auto">
              <a:xfrm>
                <a:off x="9935" y="6439"/>
                <a:ext cx="0" cy="1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98" name="Oval 220"/>
            <p:cNvSpPr>
              <a:spLocks noChangeArrowheads="1"/>
            </p:cNvSpPr>
            <p:nvPr/>
          </p:nvSpPr>
          <p:spPr bwMode="auto">
            <a:xfrm>
              <a:off x="919" y="2049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799" name="Text Box 223"/>
          <p:cNvSpPr txBox="1">
            <a:spLocks noChangeArrowheads="1"/>
          </p:cNvSpPr>
          <p:nvPr/>
        </p:nvSpPr>
        <p:spPr bwMode="auto">
          <a:xfrm>
            <a:off x="1508125" y="2361407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 u="none"/>
              <a:t>O</a:t>
            </a:r>
          </a:p>
        </p:txBody>
      </p:sp>
      <p:sp>
        <p:nvSpPr>
          <p:cNvPr id="24800" name="Text Box 224"/>
          <p:cNvSpPr txBox="1">
            <a:spLocks noChangeArrowheads="1"/>
          </p:cNvSpPr>
          <p:nvPr/>
        </p:nvSpPr>
        <p:spPr bwMode="auto">
          <a:xfrm>
            <a:off x="1143000" y="2603501"/>
            <a:ext cx="383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b="1" u="none"/>
              <a:t>G</a:t>
            </a:r>
          </a:p>
        </p:txBody>
      </p:sp>
      <p:sp>
        <p:nvSpPr>
          <p:cNvPr id="24802" name="Text Box 226"/>
          <p:cNvSpPr txBox="1">
            <a:spLocks noChangeArrowheads="1"/>
          </p:cNvSpPr>
          <p:nvPr/>
        </p:nvSpPr>
        <p:spPr bwMode="auto">
          <a:xfrm>
            <a:off x="910656" y="3772277"/>
            <a:ext cx="79307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none" dirty="0">
                <a:solidFill>
                  <a:srgbClr val="C00000"/>
                </a:solidFill>
              </a:rPr>
              <a:t>Ba </a:t>
            </a:r>
            <a:r>
              <a:rPr lang="en-US" b="1" u="none" dirty="0" err="1">
                <a:solidFill>
                  <a:srgbClr val="C00000"/>
                </a:solidFill>
              </a:rPr>
              <a:t>giá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của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ba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lực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cùng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nằm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trong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một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mặt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phẳng</a:t>
            </a:r>
            <a:endParaRPr lang="en-US" b="1" u="none" dirty="0">
              <a:solidFill>
                <a:srgbClr val="C00000"/>
              </a:solidFill>
            </a:endParaRPr>
          </a:p>
          <a:p>
            <a:pPr algn="just" eaLnBrk="1" hangingPunct="1"/>
            <a:r>
              <a:rPr lang="en-US" b="1" u="none" dirty="0" err="1">
                <a:solidFill>
                  <a:srgbClr val="C00000"/>
                </a:solidFill>
              </a:rPr>
              <a:t>và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cắt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nhau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tại</a:t>
            </a:r>
            <a:r>
              <a:rPr lang="en-US" b="1" u="none" dirty="0">
                <a:solidFill>
                  <a:srgbClr val="C00000"/>
                </a:solidFill>
              </a:rPr>
              <a:t> </a:t>
            </a:r>
            <a:r>
              <a:rPr lang="en-US" b="1" u="none" dirty="0" err="1">
                <a:solidFill>
                  <a:srgbClr val="C00000"/>
                </a:solidFill>
              </a:rPr>
              <a:t>điểm</a:t>
            </a:r>
            <a:r>
              <a:rPr lang="en-US" b="1" u="none" dirty="0">
                <a:solidFill>
                  <a:srgbClr val="C00000"/>
                </a:solidFill>
              </a:rPr>
              <a:t> O</a:t>
            </a:r>
          </a:p>
        </p:txBody>
      </p:sp>
      <p:grpSp>
        <p:nvGrpSpPr>
          <p:cNvPr id="15" name="Group 240"/>
          <p:cNvGrpSpPr>
            <a:grpSpLocks/>
          </p:cNvGrpSpPr>
          <p:nvPr/>
        </p:nvGrpSpPr>
        <p:grpSpPr bwMode="auto">
          <a:xfrm>
            <a:off x="2566988" y="4825998"/>
            <a:ext cx="3090862" cy="523875"/>
            <a:chOff x="1296" y="3888"/>
            <a:chExt cx="1947" cy="396"/>
          </a:xfrm>
        </p:grpSpPr>
        <p:sp>
          <p:nvSpPr>
            <p:cNvPr id="36886" name="Text Box 234"/>
            <p:cNvSpPr txBox="1">
              <a:spLocks noChangeArrowheads="1"/>
            </p:cNvSpPr>
            <p:nvPr/>
          </p:nvSpPr>
          <p:spPr bwMode="auto">
            <a:xfrm>
              <a:off x="1296" y="3888"/>
              <a:ext cx="1947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i="1" u="none">
                  <a:solidFill>
                    <a:srgbClr val="C00000"/>
                  </a:solidFill>
                </a:rPr>
                <a:t>Thì F</a:t>
              </a:r>
              <a:r>
                <a:rPr lang="en-US" b="1" i="1" u="none" baseline="-25000">
                  <a:solidFill>
                    <a:srgbClr val="C00000"/>
                  </a:solidFill>
                </a:rPr>
                <a:t>1</a:t>
              </a:r>
              <a:r>
                <a:rPr lang="en-US" b="1" i="1" u="none">
                  <a:solidFill>
                    <a:srgbClr val="C00000"/>
                  </a:solidFill>
                </a:rPr>
                <a:t> + F</a:t>
              </a:r>
              <a:r>
                <a:rPr lang="en-US" b="1" i="1" u="none" baseline="-25000">
                  <a:solidFill>
                    <a:srgbClr val="C00000"/>
                  </a:solidFill>
                </a:rPr>
                <a:t>2</a:t>
              </a:r>
              <a:r>
                <a:rPr lang="en-US" b="1" i="1" u="none">
                  <a:solidFill>
                    <a:srgbClr val="C00000"/>
                  </a:solidFill>
                </a:rPr>
                <a:t> + P = 0</a:t>
              </a:r>
            </a:p>
          </p:txBody>
        </p:sp>
        <p:sp>
          <p:nvSpPr>
            <p:cNvPr id="36887" name="Line 235"/>
            <p:cNvSpPr>
              <a:spLocks noChangeShapeType="1"/>
            </p:cNvSpPr>
            <p:nvPr/>
          </p:nvSpPr>
          <p:spPr bwMode="auto">
            <a:xfrm>
              <a:off x="1724" y="3942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36888" name="Line 236"/>
            <p:cNvSpPr>
              <a:spLocks noChangeShapeType="1"/>
            </p:cNvSpPr>
            <p:nvPr/>
          </p:nvSpPr>
          <p:spPr bwMode="auto">
            <a:xfrm>
              <a:off x="2208" y="3942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36889" name="Line 237"/>
            <p:cNvSpPr>
              <a:spLocks noChangeShapeType="1"/>
            </p:cNvSpPr>
            <p:nvPr/>
          </p:nvSpPr>
          <p:spPr bwMode="auto">
            <a:xfrm>
              <a:off x="2688" y="3942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solidFill>
                  <a:srgbClr val="C00000"/>
                </a:solidFill>
              </a:endParaRPr>
            </a:p>
          </p:txBody>
        </p:sp>
        <p:sp>
          <p:nvSpPr>
            <p:cNvPr id="36890" name="Line 238"/>
            <p:cNvSpPr>
              <a:spLocks noChangeShapeType="1"/>
            </p:cNvSpPr>
            <p:nvPr/>
          </p:nvSpPr>
          <p:spPr bwMode="auto">
            <a:xfrm>
              <a:off x="3072" y="3942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solidFill>
                  <a:srgbClr val="C00000"/>
                </a:solidFill>
              </a:endParaRPr>
            </a:p>
          </p:txBody>
        </p:sp>
      </p:grpSp>
      <p:sp>
        <p:nvSpPr>
          <p:cNvPr id="24817" name="Text Box 241"/>
          <p:cNvSpPr txBox="1">
            <a:spLocks noChangeArrowheads="1"/>
          </p:cNvSpPr>
          <p:nvPr/>
        </p:nvSpPr>
        <p:spPr bwMode="auto">
          <a:xfrm>
            <a:off x="4784725" y="1980407"/>
            <a:ext cx="370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1736 L 0.03038 0.0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-0.02014 L -0.02882 0.0530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7431 L 0.00087 -0.0368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5" grpId="0" animBg="1"/>
      <p:bldP spid="24635" grpId="1" animBg="1"/>
      <p:bldP spid="24636" grpId="0" animBg="1"/>
      <p:bldP spid="24636" grpId="1" animBg="1"/>
      <p:bldP spid="24649" grpId="0" animBg="1"/>
      <p:bldP spid="24649" grpId="1" animBg="1"/>
      <p:bldP spid="24645" grpId="0" animBg="1"/>
      <p:bldP spid="24646" grpId="0" animBg="1"/>
      <p:bldP spid="24647" grpId="0" animBg="1"/>
      <p:bldP spid="24799" grpId="0"/>
      <p:bldP spid="24800" grpId="0"/>
      <p:bldP spid="24802" grpId="0"/>
      <p:bldP spid="248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52401" y="127001"/>
            <a:ext cx="6575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 dirty="0">
                <a:solidFill>
                  <a:srgbClr val="D60093"/>
                </a:solidFill>
              </a:rPr>
              <a:t>2.Quy </a:t>
            </a:r>
            <a:r>
              <a:rPr lang="en-US" b="1" i="1" u="none" dirty="0" err="1">
                <a:solidFill>
                  <a:srgbClr val="D60093"/>
                </a:solidFill>
              </a:rPr>
              <a:t>tắc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tổng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hợp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hai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lực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có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giá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đồng</a:t>
            </a:r>
            <a:r>
              <a:rPr lang="en-US" b="1" i="1" u="none" dirty="0">
                <a:solidFill>
                  <a:srgbClr val="D60093"/>
                </a:solidFill>
              </a:rPr>
              <a:t> </a:t>
            </a:r>
            <a:r>
              <a:rPr lang="en-US" b="1" i="1" u="none" dirty="0" err="1">
                <a:solidFill>
                  <a:srgbClr val="D60093"/>
                </a:solidFill>
              </a:rPr>
              <a:t>quy</a:t>
            </a:r>
            <a:endParaRPr lang="en-US" b="1" i="1" u="none" dirty="0">
              <a:solidFill>
                <a:srgbClr val="D60093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436688"/>
            <a:ext cx="1752600" cy="1062303"/>
            <a:chOff x="3504" y="1433"/>
            <a:chExt cx="1104" cy="803"/>
          </a:xfrm>
        </p:grpSpPr>
        <p:sp>
          <p:nvSpPr>
            <p:cNvPr id="37909" name="Freeform 7"/>
            <p:cNvSpPr>
              <a:spLocks/>
            </p:cNvSpPr>
            <p:nvPr/>
          </p:nvSpPr>
          <p:spPr bwMode="auto">
            <a:xfrm rot="10421623">
              <a:off x="3504" y="1488"/>
              <a:ext cx="1104" cy="748"/>
            </a:xfrm>
            <a:custGeom>
              <a:avLst/>
              <a:gdLst>
                <a:gd name="T0" fmla="*/ 1 w 1991"/>
                <a:gd name="T1" fmla="*/ 61 h 1038"/>
                <a:gd name="T2" fmla="*/ 2 w 1991"/>
                <a:gd name="T3" fmla="*/ 19 h 1038"/>
                <a:gd name="T4" fmla="*/ 10 w 1991"/>
                <a:gd name="T5" fmla="*/ 1 h 1038"/>
                <a:gd name="T6" fmla="*/ 20 w 1991"/>
                <a:gd name="T7" fmla="*/ 27 h 1038"/>
                <a:gd name="T8" fmla="*/ 28 w 1991"/>
                <a:gd name="T9" fmla="*/ 36 h 1038"/>
                <a:gd name="T10" fmla="*/ 38 w 1991"/>
                <a:gd name="T11" fmla="*/ 18 h 1038"/>
                <a:gd name="T12" fmla="*/ 46 w 1991"/>
                <a:gd name="T13" fmla="*/ 2 h 1038"/>
                <a:gd name="T14" fmla="*/ 53 w 1991"/>
                <a:gd name="T15" fmla="*/ 10 h 1038"/>
                <a:gd name="T16" fmla="*/ 57 w 1991"/>
                <a:gd name="T17" fmla="*/ 44 h 1038"/>
                <a:gd name="T18" fmla="*/ 57 w 1991"/>
                <a:gd name="T19" fmla="*/ 84 h 1038"/>
                <a:gd name="T20" fmla="*/ 52 w 1991"/>
                <a:gd name="T21" fmla="*/ 118 h 1038"/>
                <a:gd name="T22" fmla="*/ 39 w 1991"/>
                <a:gd name="T23" fmla="*/ 141 h 1038"/>
                <a:gd name="T24" fmla="*/ 25 w 1991"/>
                <a:gd name="T25" fmla="*/ 141 h 1038"/>
                <a:gd name="T26" fmla="*/ 15 w 1991"/>
                <a:gd name="T27" fmla="*/ 130 h 1038"/>
                <a:gd name="T28" fmla="*/ 6 w 1991"/>
                <a:gd name="T29" fmla="*/ 102 h 1038"/>
                <a:gd name="T30" fmla="*/ 1 w 1991"/>
                <a:gd name="T31" fmla="*/ 61 h 10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91"/>
                <a:gd name="T49" fmla="*/ 0 h 1038"/>
                <a:gd name="T50" fmla="*/ 1991 w 1991"/>
                <a:gd name="T51" fmla="*/ 1038 h 10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91" h="1038">
                  <a:moveTo>
                    <a:pt x="30" y="438"/>
                  </a:moveTo>
                  <a:cubicBezTo>
                    <a:pt x="4" y="341"/>
                    <a:pt x="0" y="212"/>
                    <a:pt x="52" y="141"/>
                  </a:cubicBezTo>
                  <a:cubicBezTo>
                    <a:pt x="104" y="70"/>
                    <a:pt x="234" y="0"/>
                    <a:pt x="340" y="9"/>
                  </a:cubicBezTo>
                  <a:cubicBezTo>
                    <a:pt x="446" y="18"/>
                    <a:pt x="584" y="152"/>
                    <a:pt x="689" y="193"/>
                  </a:cubicBezTo>
                  <a:cubicBezTo>
                    <a:pt x="794" y="234"/>
                    <a:pt x="872" y="268"/>
                    <a:pt x="972" y="257"/>
                  </a:cubicBezTo>
                  <a:cubicBezTo>
                    <a:pt x="1072" y="246"/>
                    <a:pt x="1192" y="165"/>
                    <a:pt x="1292" y="125"/>
                  </a:cubicBezTo>
                  <a:cubicBezTo>
                    <a:pt x="1392" y="85"/>
                    <a:pt x="1482" y="26"/>
                    <a:pt x="1572" y="17"/>
                  </a:cubicBezTo>
                  <a:cubicBezTo>
                    <a:pt x="1662" y="8"/>
                    <a:pt x="1765" y="20"/>
                    <a:pt x="1830" y="70"/>
                  </a:cubicBezTo>
                  <a:cubicBezTo>
                    <a:pt x="1895" y="120"/>
                    <a:pt x="1940" y="227"/>
                    <a:pt x="1962" y="316"/>
                  </a:cubicBezTo>
                  <a:cubicBezTo>
                    <a:pt x="1984" y="404"/>
                    <a:pt x="1991" y="513"/>
                    <a:pt x="1962" y="602"/>
                  </a:cubicBezTo>
                  <a:cubicBezTo>
                    <a:pt x="1932" y="690"/>
                    <a:pt x="1889" y="779"/>
                    <a:pt x="1786" y="847"/>
                  </a:cubicBezTo>
                  <a:cubicBezTo>
                    <a:pt x="1684" y="915"/>
                    <a:pt x="1501" y="983"/>
                    <a:pt x="1347" y="1011"/>
                  </a:cubicBezTo>
                  <a:cubicBezTo>
                    <a:pt x="1193" y="1038"/>
                    <a:pt x="1003" y="1024"/>
                    <a:pt x="864" y="1011"/>
                  </a:cubicBezTo>
                  <a:cubicBezTo>
                    <a:pt x="725" y="997"/>
                    <a:pt x="623" y="977"/>
                    <a:pt x="513" y="929"/>
                  </a:cubicBezTo>
                  <a:cubicBezTo>
                    <a:pt x="403" y="881"/>
                    <a:pt x="286" y="806"/>
                    <a:pt x="206" y="725"/>
                  </a:cubicBezTo>
                  <a:cubicBezTo>
                    <a:pt x="125" y="643"/>
                    <a:pt x="67" y="541"/>
                    <a:pt x="30" y="438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Line 8"/>
            <p:cNvSpPr>
              <a:spLocks noChangeShapeType="1"/>
            </p:cNvSpPr>
            <p:nvPr/>
          </p:nvSpPr>
          <p:spPr bwMode="auto">
            <a:xfrm>
              <a:off x="3860" y="1481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1" name="Line 9"/>
            <p:cNvSpPr>
              <a:spLocks noChangeShapeType="1"/>
            </p:cNvSpPr>
            <p:nvPr/>
          </p:nvSpPr>
          <p:spPr bwMode="auto">
            <a:xfrm flipH="1">
              <a:off x="4059" y="1433"/>
              <a:ext cx="213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12" name="Line 10"/>
            <p:cNvSpPr>
              <a:spLocks noChangeShapeType="1"/>
            </p:cNvSpPr>
            <p:nvPr/>
          </p:nvSpPr>
          <p:spPr bwMode="auto">
            <a:xfrm>
              <a:off x="4059" y="172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7315200" y="1092729"/>
            <a:ext cx="381000" cy="444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 flipV="1">
            <a:off x="6400800" y="1164167"/>
            <a:ext cx="3810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V="1">
            <a:off x="6694488" y="1010708"/>
            <a:ext cx="381000" cy="444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7054850" y="1001448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7054850" y="1001448"/>
            <a:ext cx="0" cy="8255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680326" y="1161521"/>
            <a:ext cx="458788" cy="461698"/>
            <a:chOff x="3638" y="890"/>
            <a:chExt cx="289" cy="349"/>
          </a:xfrm>
        </p:grpSpPr>
        <p:sp>
          <p:nvSpPr>
            <p:cNvPr id="37907" name="Text Box 18"/>
            <p:cNvSpPr txBox="1">
              <a:spLocks noChangeArrowheads="1"/>
            </p:cNvSpPr>
            <p:nvPr/>
          </p:nvSpPr>
          <p:spPr bwMode="auto">
            <a:xfrm>
              <a:off x="3638" y="890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/>
                <a:t>F</a:t>
              </a:r>
              <a:r>
                <a:rPr lang="en-US" sz="2400" baseline="-25000"/>
                <a:t>2</a:t>
              </a:r>
              <a:endParaRPr lang="en-US" sz="2400"/>
            </a:p>
          </p:txBody>
        </p:sp>
        <p:sp>
          <p:nvSpPr>
            <p:cNvPr id="37908" name="Line 19"/>
            <p:cNvSpPr>
              <a:spLocks noChangeShapeType="1"/>
            </p:cNvSpPr>
            <p:nvPr/>
          </p:nvSpPr>
          <p:spPr bwMode="auto">
            <a:xfrm>
              <a:off x="3696" y="9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003926" y="1225021"/>
            <a:ext cx="458788" cy="461698"/>
            <a:chOff x="2390" y="1034"/>
            <a:chExt cx="289" cy="349"/>
          </a:xfrm>
        </p:grpSpPr>
        <p:sp>
          <p:nvSpPr>
            <p:cNvPr id="37905" name="Text Box 21"/>
            <p:cNvSpPr txBox="1">
              <a:spLocks noChangeArrowheads="1"/>
            </p:cNvSpPr>
            <p:nvPr/>
          </p:nvSpPr>
          <p:spPr bwMode="auto">
            <a:xfrm>
              <a:off x="2390" y="1034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/>
                <a:t>F</a:t>
              </a:r>
              <a:r>
                <a:rPr lang="en-US" sz="2400" baseline="-25000"/>
                <a:t>1</a:t>
              </a:r>
              <a:endParaRPr lang="en-US" sz="2400"/>
            </a:p>
          </p:txBody>
        </p:sp>
        <p:sp>
          <p:nvSpPr>
            <p:cNvPr id="37906" name="Line 22"/>
            <p:cNvSpPr>
              <a:spLocks noChangeShapeType="1"/>
            </p:cNvSpPr>
            <p:nvPr/>
          </p:nvSpPr>
          <p:spPr bwMode="auto">
            <a:xfrm>
              <a:off x="2441" y="1077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838200" y="2795323"/>
            <a:ext cx="7543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none" dirty="0" err="1" smtClean="0"/>
              <a:t>Muốn</a:t>
            </a:r>
            <a:r>
              <a:rPr lang="en-US" b="1" u="none" dirty="0" smtClean="0"/>
              <a:t> </a:t>
            </a:r>
            <a:r>
              <a:rPr lang="en-US" b="1" u="none" dirty="0" err="1"/>
              <a:t>tổng</a:t>
            </a:r>
            <a:r>
              <a:rPr lang="en-US" b="1" u="none" dirty="0"/>
              <a:t> </a:t>
            </a:r>
            <a:r>
              <a:rPr lang="en-US" b="1" u="none" dirty="0" err="1"/>
              <a:t>hợp</a:t>
            </a:r>
            <a:r>
              <a:rPr lang="en-US" b="1" u="none" dirty="0"/>
              <a:t> </a:t>
            </a:r>
            <a:r>
              <a:rPr lang="en-US" b="1" u="none" dirty="0" err="1"/>
              <a:t>hai</a:t>
            </a:r>
            <a:r>
              <a:rPr lang="en-US" b="1" u="none" dirty="0"/>
              <a:t> </a:t>
            </a:r>
            <a:r>
              <a:rPr lang="en-US" b="1" u="none" dirty="0" err="1"/>
              <a:t>lực</a:t>
            </a:r>
            <a:r>
              <a:rPr lang="en-US" b="1" u="none" dirty="0"/>
              <a:t> </a:t>
            </a:r>
            <a:r>
              <a:rPr lang="en-US" b="1" u="none" dirty="0" err="1"/>
              <a:t>có</a:t>
            </a:r>
            <a:r>
              <a:rPr lang="en-US" b="1" u="none" dirty="0"/>
              <a:t> </a:t>
            </a:r>
            <a:r>
              <a:rPr lang="en-US" b="1" u="none" dirty="0" err="1"/>
              <a:t>giá</a:t>
            </a:r>
            <a:r>
              <a:rPr lang="en-US" b="1" u="none" dirty="0"/>
              <a:t> </a:t>
            </a:r>
            <a:r>
              <a:rPr lang="en-US" b="1" u="none" dirty="0" err="1"/>
              <a:t>đồng</a:t>
            </a:r>
            <a:r>
              <a:rPr lang="en-US" b="1" u="none" dirty="0"/>
              <a:t> </a:t>
            </a:r>
            <a:r>
              <a:rPr lang="en-US" b="1" u="none" dirty="0" err="1"/>
              <a:t>quy</a:t>
            </a:r>
            <a:r>
              <a:rPr lang="en-US" b="1" u="none" dirty="0"/>
              <a:t> </a:t>
            </a:r>
            <a:r>
              <a:rPr lang="en-US" b="1" u="none" dirty="0" err="1" smtClean="0"/>
              <a:t>tác</a:t>
            </a:r>
            <a:r>
              <a:rPr lang="en-US" b="1" u="none" dirty="0" smtClean="0"/>
              <a:t> </a:t>
            </a:r>
            <a:r>
              <a:rPr lang="en-US" b="1" u="none" dirty="0" err="1"/>
              <a:t>dụng</a:t>
            </a:r>
            <a:r>
              <a:rPr lang="en-US" b="1" u="none" dirty="0"/>
              <a:t> </a:t>
            </a:r>
            <a:r>
              <a:rPr lang="en-US" b="1" u="none" dirty="0" err="1"/>
              <a:t>lên</a:t>
            </a:r>
            <a:r>
              <a:rPr lang="en-US" b="1" u="none" dirty="0"/>
              <a:t> </a:t>
            </a:r>
            <a:r>
              <a:rPr lang="en-US" b="1" u="none" dirty="0" err="1"/>
              <a:t>một</a:t>
            </a:r>
            <a:r>
              <a:rPr lang="en-US" b="1" u="none" dirty="0"/>
              <a:t> </a:t>
            </a:r>
            <a:r>
              <a:rPr lang="en-US" b="1" u="none" dirty="0" err="1"/>
              <a:t>vật</a:t>
            </a:r>
            <a:r>
              <a:rPr lang="en-US" b="1" u="none" dirty="0"/>
              <a:t> </a:t>
            </a:r>
            <a:r>
              <a:rPr lang="en-US" b="1" u="none" dirty="0" err="1"/>
              <a:t>rắn</a:t>
            </a:r>
            <a:r>
              <a:rPr lang="en-US" b="1" u="none" dirty="0"/>
              <a:t>:</a:t>
            </a:r>
          </a:p>
          <a:p>
            <a:pPr algn="just" eaLnBrk="1" hangingPunct="1"/>
            <a:r>
              <a:rPr lang="en-US" u="none" dirty="0">
                <a:solidFill>
                  <a:srgbClr val="0000CC"/>
                </a:solidFill>
              </a:rPr>
              <a:t>    +  </a:t>
            </a:r>
            <a:r>
              <a:rPr lang="en-US" u="none" dirty="0" err="1">
                <a:solidFill>
                  <a:srgbClr val="0000CC"/>
                </a:solidFill>
              </a:rPr>
              <a:t>trước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hết</a:t>
            </a:r>
            <a:r>
              <a:rPr lang="en-US" u="none" dirty="0">
                <a:solidFill>
                  <a:srgbClr val="0000CC"/>
                </a:solidFill>
              </a:rPr>
              <a:t> ta </a:t>
            </a:r>
            <a:r>
              <a:rPr lang="en-US" u="none" dirty="0" err="1">
                <a:solidFill>
                  <a:srgbClr val="0000CC"/>
                </a:solidFill>
              </a:rPr>
              <a:t>phải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trượt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hai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vectơ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lực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đó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trên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giá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của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chúng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đến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điểm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đồng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quy</a:t>
            </a:r>
            <a:r>
              <a:rPr lang="en-US" u="none" dirty="0">
                <a:solidFill>
                  <a:srgbClr val="0000CC"/>
                </a:solidFill>
              </a:rPr>
              <a:t>.</a:t>
            </a:r>
          </a:p>
          <a:p>
            <a:pPr algn="just" eaLnBrk="1" hangingPunct="1"/>
            <a:r>
              <a:rPr lang="en-US" u="none" dirty="0">
                <a:solidFill>
                  <a:srgbClr val="0000CC"/>
                </a:solidFill>
              </a:rPr>
              <a:t>    +  </a:t>
            </a:r>
            <a:r>
              <a:rPr lang="en-US" u="none" dirty="0" err="1">
                <a:solidFill>
                  <a:srgbClr val="0000CC"/>
                </a:solidFill>
              </a:rPr>
              <a:t>rồi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áp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dụng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quy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tắc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hình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bình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hành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để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tìm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hợp</a:t>
            </a:r>
            <a:r>
              <a:rPr lang="en-US" u="none" dirty="0">
                <a:solidFill>
                  <a:srgbClr val="0000CC"/>
                </a:solidFill>
              </a:rPr>
              <a:t> </a:t>
            </a:r>
            <a:r>
              <a:rPr lang="en-US" u="none" dirty="0" err="1">
                <a:solidFill>
                  <a:srgbClr val="0000CC"/>
                </a:solidFill>
              </a:rPr>
              <a:t>lực</a:t>
            </a:r>
            <a:r>
              <a:rPr lang="en-US" u="none" dirty="0">
                <a:solidFill>
                  <a:srgbClr val="0000CC"/>
                </a:solidFill>
              </a:rPr>
              <a:t>.</a:t>
            </a:r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6461126" y="653521"/>
            <a:ext cx="1789113" cy="523875"/>
            <a:chOff x="748" y="480"/>
            <a:chExt cx="1127" cy="396"/>
          </a:xfrm>
        </p:grpSpPr>
        <p:sp>
          <p:nvSpPr>
            <p:cNvPr id="37901" name="Text Box 24"/>
            <p:cNvSpPr txBox="1">
              <a:spLocks noChangeArrowheads="1"/>
            </p:cNvSpPr>
            <p:nvPr/>
          </p:nvSpPr>
          <p:spPr bwMode="auto">
            <a:xfrm>
              <a:off x="748" y="480"/>
              <a:ext cx="1127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F = F</a:t>
              </a:r>
              <a:r>
                <a:rPr lang="en-US" baseline="-25000"/>
                <a:t>1</a:t>
              </a:r>
              <a:r>
                <a:rPr lang="en-US"/>
                <a:t> + F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37902" name="Line 25"/>
            <p:cNvSpPr>
              <a:spLocks noChangeShapeType="1"/>
            </p:cNvSpPr>
            <p:nvPr/>
          </p:nvSpPr>
          <p:spPr bwMode="auto">
            <a:xfrm>
              <a:off x="1193" y="54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26"/>
            <p:cNvSpPr>
              <a:spLocks noChangeShapeType="1"/>
            </p:cNvSpPr>
            <p:nvPr/>
          </p:nvSpPr>
          <p:spPr bwMode="auto">
            <a:xfrm>
              <a:off x="806" y="54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33"/>
            <p:cNvSpPr>
              <a:spLocks noChangeShapeType="1"/>
            </p:cNvSpPr>
            <p:nvPr/>
          </p:nvSpPr>
          <p:spPr bwMode="auto">
            <a:xfrm>
              <a:off x="1632" y="52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1736 L 0.03038 0.0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-0.02014 L -0.02882 0.053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nimBg="1"/>
      <p:bldP spid="36875" grpId="1" animBg="1"/>
      <p:bldP spid="36876" grpId="0" animBg="1"/>
      <p:bldP spid="36876" grpId="1" animBg="1"/>
      <p:bldP spid="36878" grpId="0" animBg="1"/>
      <p:bldP spid="36879" grpId="0" animBg="1"/>
      <p:bldP spid="36880" grpId="0" animBg="1"/>
      <p:bldP spid="368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12725" y="119063"/>
            <a:ext cx="929292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>
                <a:solidFill>
                  <a:srgbClr val="D60093"/>
                </a:solidFill>
              </a:rPr>
              <a:t>3. Điều kiện cân bằng của một vật chịu tác dụng của ba lực </a:t>
            </a:r>
          </a:p>
          <a:p>
            <a:pPr eaLnBrk="1" hangingPunct="1"/>
            <a:r>
              <a:rPr lang="en-US" b="1" i="1" u="none">
                <a:solidFill>
                  <a:srgbClr val="D60093"/>
                </a:solidFill>
              </a:rPr>
              <a:t>không song song: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1675" y="1799167"/>
            <a:ext cx="1752600" cy="1062303"/>
            <a:chOff x="3504" y="1433"/>
            <a:chExt cx="1104" cy="803"/>
          </a:xfrm>
        </p:grpSpPr>
        <p:sp>
          <p:nvSpPr>
            <p:cNvPr id="38941" name="Freeform 6"/>
            <p:cNvSpPr>
              <a:spLocks/>
            </p:cNvSpPr>
            <p:nvPr/>
          </p:nvSpPr>
          <p:spPr bwMode="auto">
            <a:xfrm rot="10421623">
              <a:off x="3504" y="1488"/>
              <a:ext cx="1104" cy="748"/>
            </a:xfrm>
            <a:custGeom>
              <a:avLst/>
              <a:gdLst>
                <a:gd name="T0" fmla="*/ 1 w 1991"/>
                <a:gd name="T1" fmla="*/ 61 h 1038"/>
                <a:gd name="T2" fmla="*/ 2 w 1991"/>
                <a:gd name="T3" fmla="*/ 19 h 1038"/>
                <a:gd name="T4" fmla="*/ 10 w 1991"/>
                <a:gd name="T5" fmla="*/ 1 h 1038"/>
                <a:gd name="T6" fmla="*/ 20 w 1991"/>
                <a:gd name="T7" fmla="*/ 27 h 1038"/>
                <a:gd name="T8" fmla="*/ 28 w 1991"/>
                <a:gd name="T9" fmla="*/ 36 h 1038"/>
                <a:gd name="T10" fmla="*/ 38 w 1991"/>
                <a:gd name="T11" fmla="*/ 18 h 1038"/>
                <a:gd name="T12" fmla="*/ 46 w 1991"/>
                <a:gd name="T13" fmla="*/ 2 h 1038"/>
                <a:gd name="T14" fmla="*/ 53 w 1991"/>
                <a:gd name="T15" fmla="*/ 10 h 1038"/>
                <a:gd name="T16" fmla="*/ 57 w 1991"/>
                <a:gd name="T17" fmla="*/ 44 h 1038"/>
                <a:gd name="T18" fmla="*/ 57 w 1991"/>
                <a:gd name="T19" fmla="*/ 84 h 1038"/>
                <a:gd name="T20" fmla="*/ 52 w 1991"/>
                <a:gd name="T21" fmla="*/ 118 h 1038"/>
                <a:gd name="T22" fmla="*/ 39 w 1991"/>
                <a:gd name="T23" fmla="*/ 141 h 1038"/>
                <a:gd name="T24" fmla="*/ 25 w 1991"/>
                <a:gd name="T25" fmla="*/ 141 h 1038"/>
                <a:gd name="T26" fmla="*/ 15 w 1991"/>
                <a:gd name="T27" fmla="*/ 130 h 1038"/>
                <a:gd name="T28" fmla="*/ 6 w 1991"/>
                <a:gd name="T29" fmla="*/ 102 h 1038"/>
                <a:gd name="T30" fmla="*/ 1 w 1991"/>
                <a:gd name="T31" fmla="*/ 61 h 10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91"/>
                <a:gd name="T49" fmla="*/ 0 h 1038"/>
                <a:gd name="T50" fmla="*/ 1991 w 1991"/>
                <a:gd name="T51" fmla="*/ 1038 h 10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91" h="1038">
                  <a:moveTo>
                    <a:pt x="30" y="438"/>
                  </a:moveTo>
                  <a:cubicBezTo>
                    <a:pt x="4" y="341"/>
                    <a:pt x="0" y="212"/>
                    <a:pt x="52" y="141"/>
                  </a:cubicBezTo>
                  <a:cubicBezTo>
                    <a:pt x="104" y="70"/>
                    <a:pt x="234" y="0"/>
                    <a:pt x="340" y="9"/>
                  </a:cubicBezTo>
                  <a:cubicBezTo>
                    <a:pt x="446" y="18"/>
                    <a:pt x="584" y="152"/>
                    <a:pt x="689" y="193"/>
                  </a:cubicBezTo>
                  <a:cubicBezTo>
                    <a:pt x="794" y="234"/>
                    <a:pt x="872" y="268"/>
                    <a:pt x="972" y="257"/>
                  </a:cubicBezTo>
                  <a:cubicBezTo>
                    <a:pt x="1072" y="246"/>
                    <a:pt x="1192" y="165"/>
                    <a:pt x="1292" y="125"/>
                  </a:cubicBezTo>
                  <a:cubicBezTo>
                    <a:pt x="1392" y="85"/>
                    <a:pt x="1482" y="26"/>
                    <a:pt x="1572" y="17"/>
                  </a:cubicBezTo>
                  <a:cubicBezTo>
                    <a:pt x="1662" y="8"/>
                    <a:pt x="1765" y="20"/>
                    <a:pt x="1830" y="70"/>
                  </a:cubicBezTo>
                  <a:cubicBezTo>
                    <a:pt x="1895" y="120"/>
                    <a:pt x="1940" y="227"/>
                    <a:pt x="1962" y="316"/>
                  </a:cubicBezTo>
                  <a:cubicBezTo>
                    <a:pt x="1984" y="404"/>
                    <a:pt x="1991" y="513"/>
                    <a:pt x="1962" y="602"/>
                  </a:cubicBezTo>
                  <a:cubicBezTo>
                    <a:pt x="1932" y="690"/>
                    <a:pt x="1889" y="779"/>
                    <a:pt x="1786" y="847"/>
                  </a:cubicBezTo>
                  <a:cubicBezTo>
                    <a:pt x="1684" y="915"/>
                    <a:pt x="1501" y="983"/>
                    <a:pt x="1347" y="1011"/>
                  </a:cubicBezTo>
                  <a:cubicBezTo>
                    <a:pt x="1193" y="1038"/>
                    <a:pt x="1003" y="1024"/>
                    <a:pt x="864" y="1011"/>
                  </a:cubicBezTo>
                  <a:cubicBezTo>
                    <a:pt x="725" y="997"/>
                    <a:pt x="623" y="977"/>
                    <a:pt x="513" y="929"/>
                  </a:cubicBezTo>
                  <a:cubicBezTo>
                    <a:pt x="403" y="881"/>
                    <a:pt x="286" y="806"/>
                    <a:pt x="206" y="725"/>
                  </a:cubicBezTo>
                  <a:cubicBezTo>
                    <a:pt x="125" y="643"/>
                    <a:pt x="67" y="541"/>
                    <a:pt x="30" y="438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Line 7"/>
            <p:cNvSpPr>
              <a:spLocks noChangeShapeType="1"/>
            </p:cNvSpPr>
            <p:nvPr/>
          </p:nvSpPr>
          <p:spPr bwMode="auto">
            <a:xfrm>
              <a:off x="3860" y="1481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43" name="Line 8"/>
            <p:cNvSpPr>
              <a:spLocks noChangeShapeType="1"/>
            </p:cNvSpPr>
            <p:nvPr/>
          </p:nvSpPr>
          <p:spPr bwMode="auto">
            <a:xfrm flipH="1">
              <a:off x="4059" y="1433"/>
              <a:ext cx="213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44" name="Line 9"/>
            <p:cNvSpPr>
              <a:spLocks noChangeShapeType="1"/>
            </p:cNvSpPr>
            <p:nvPr/>
          </p:nvSpPr>
          <p:spPr bwMode="auto">
            <a:xfrm>
              <a:off x="4059" y="172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1844675" y="1455208"/>
            <a:ext cx="381000" cy="444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 flipV="1">
            <a:off x="930275" y="1526646"/>
            <a:ext cx="3810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1584325" y="2386542"/>
            <a:ext cx="0" cy="825500"/>
          </a:xfrm>
          <a:prstGeom prst="line">
            <a:avLst/>
          </a:prstGeom>
          <a:noFill/>
          <a:ln w="31750">
            <a:solidFill>
              <a:srgbClr val="FA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V="1">
            <a:off x="1223963" y="1373188"/>
            <a:ext cx="381000" cy="444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1584325" y="1363928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1584325" y="1363928"/>
            <a:ext cx="0" cy="8255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209801" y="1524000"/>
            <a:ext cx="458788" cy="461698"/>
            <a:chOff x="3638" y="890"/>
            <a:chExt cx="289" cy="349"/>
          </a:xfrm>
        </p:grpSpPr>
        <p:sp>
          <p:nvSpPr>
            <p:cNvPr id="38939" name="Text Box 17"/>
            <p:cNvSpPr txBox="1">
              <a:spLocks noChangeArrowheads="1"/>
            </p:cNvSpPr>
            <p:nvPr/>
          </p:nvSpPr>
          <p:spPr bwMode="auto">
            <a:xfrm>
              <a:off x="3638" y="890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/>
                <a:t>F</a:t>
              </a:r>
              <a:r>
                <a:rPr lang="en-US" sz="2400" baseline="-25000"/>
                <a:t>2</a:t>
              </a:r>
              <a:endParaRPr lang="en-US" sz="2400"/>
            </a:p>
          </p:txBody>
        </p:sp>
        <p:sp>
          <p:nvSpPr>
            <p:cNvPr id="38940" name="Line 18"/>
            <p:cNvSpPr>
              <a:spLocks noChangeShapeType="1"/>
            </p:cNvSpPr>
            <p:nvPr/>
          </p:nvSpPr>
          <p:spPr bwMode="auto">
            <a:xfrm>
              <a:off x="3696" y="9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33401" y="1651000"/>
            <a:ext cx="458788" cy="461698"/>
            <a:chOff x="2390" y="1034"/>
            <a:chExt cx="289" cy="349"/>
          </a:xfrm>
        </p:grpSpPr>
        <p:sp>
          <p:nvSpPr>
            <p:cNvPr id="38937" name="Text Box 20"/>
            <p:cNvSpPr txBox="1">
              <a:spLocks noChangeArrowheads="1"/>
            </p:cNvSpPr>
            <p:nvPr/>
          </p:nvSpPr>
          <p:spPr bwMode="auto">
            <a:xfrm>
              <a:off x="2390" y="1034"/>
              <a:ext cx="28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/>
                <a:t>F</a:t>
              </a:r>
              <a:r>
                <a:rPr lang="en-US" sz="2400" baseline="-25000"/>
                <a:t>1</a:t>
              </a:r>
              <a:endParaRPr lang="en-US" sz="2400"/>
            </a:p>
          </p:txBody>
        </p:sp>
        <p:sp>
          <p:nvSpPr>
            <p:cNvPr id="38938" name="Line 21"/>
            <p:cNvSpPr>
              <a:spLocks noChangeShapeType="1"/>
            </p:cNvSpPr>
            <p:nvPr/>
          </p:nvSpPr>
          <p:spPr bwMode="auto">
            <a:xfrm>
              <a:off x="2441" y="1077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111251" y="1016001"/>
            <a:ext cx="1176338" cy="523875"/>
            <a:chOff x="2822" y="570"/>
            <a:chExt cx="741" cy="396"/>
          </a:xfrm>
        </p:grpSpPr>
        <p:sp>
          <p:nvSpPr>
            <p:cNvPr id="38934" name="Text Box 23"/>
            <p:cNvSpPr txBox="1">
              <a:spLocks noChangeArrowheads="1"/>
            </p:cNvSpPr>
            <p:nvPr/>
          </p:nvSpPr>
          <p:spPr bwMode="auto">
            <a:xfrm>
              <a:off x="2822" y="570"/>
              <a:ext cx="741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F = - P</a:t>
              </a:r>
            </a:p>
          </p:txBody>
        </p:sp>
        <p:sp>
          <p:nvSpPr>
            <p:cNvPr id="38935" name="Line 24"/>
            <p:cNvSpPr>
              <a:spLocks noChangeShapeType="1"/>
            </p:cNvSpPr>
            <p:nvPr/>
          </p:nvSpPr>
          <p:spPr bwMode="auto">
            <a:xfrm>
              <a:off x="3367" y="63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6" name="Line 25"/>
            <p:cNvSpPr>
              <a:spLocks noChangeShapeType="1"/>
            </p:cNvSpPr>
            <p:nvPr/>
          </p:nvSpPr>
          <p:spPr bwMode="auto">
            <a:xfrm>
              <a:off x="2880" y="631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676408" y="2794001"/>
            <a:ext cx="355601" cy="461698"/>
            <a:chOff x="3110" y="2378"/>
            <a:chExt cx="224" cy="349"/>
          </a:xfrm>
        </p:grpSpPr>
        <p:sp>
          <p:nvSpPr>
            <p:cNvPr id="38932" name="Text Box 27"/>
            <p:cNvSpPr txBox="1">
              <a:spLocks noChangeArrowheads="1"/>
            </p:cNvSpPr>
            <p:nvPr/>
          </p:nvSpPr>
          <p:spPr bwMode="auto">
            <a:xfrm>
              <a:off x="3110" y="2378"/>
              <a:ext cx="22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/>
                <a:t>P</a:t>
              </a:r>
            </a:p>
          </p:txBody>
        </p:sp>
        <p:sp>
          <p:nvSpPr>
            <p:cNvPr id="38933" name="Line 28"/>
            <p:cNvSpPr>
              <a:spLocks noChangeShapeType="1"/>
            </p:cNvSpPr>
            <p:nvPr/>
          </p:nvSpPr>
          <p:spPr bwMode="auto">
            <a:xfrm>
              <a:off x="3161" y="24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23" name="Text Box 35"/>
          <p:cNvSpPr txBox="1">
            <a:spLocks noChangeArrowheads="1"/>
          </p:cNvSpPr>
          <p:nvPr/>
        </p:nvSpPr>
        <p:spPr bwMode="auto">
          <a:xfrm>
            <a:off x="397598" y="3377184"/>
            <a:ext cx="8153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3200" b="1" u="none" dirty="0" err="1"/>
              <a:t>Điều</a:t>
            </a:r>
            <a:r>
              <a:rPr lang="en-US" sz="3200" b="1" u="none" dirty="0"/>
              <a:t> </a:t>
            </a:r>
            <a:r>
              <a:rPr lang="en-US" sz="3200" b="1" u="none" dirty="0" err="1"/>
              <a:t>kiện</a:t>
            </a:r>
            <a:r>
              <a:rPr lang="en-US" sz="3200" b="1" u="none" dirty="0"/>
              <a:t> </a:t>
            </a:r>
            <a:r>
              <a:rPr lang="en-US" sz="3200" b="1" u="none" dirty="0" err="1"/>
              <a:t>cân</a:t>
            </a:r>
            <a:r>
              <a:rPr lang="en-US" sz="3200" b="1" u="none" dirty="0"/>
              <a:t> </a:t>
            </a:r>
            <a:r>
              <a:rPr lang="en-US" sz="3200" b="1" u="none" dirty="0" err="1"/>
              <a:t>bằng</a:t>
            </a:r>
            <a:r>
              <a:rPr lang="en-US" sz="3200" b="1" u="none" dirty="0"/>
              <a:t> </a:t>
            </a:r>
            <a:r>
              <a:rPr lang="en-US" sz="3200" b="1" u="none" dirty="0" err="1"/>
              <a:t>của</a:t>
            </a:r>
            <a:r>
              <a:rPr lang="en-US" sz="3200" b="1" u="none" dirty="0"/>
              <a:t> </a:t>
            </a:r>
            <a:r>
              <a:rPr lang="en-US" sz="3200" b="1" u="none" dirty="0" err="1"/>
              <a:t>một</a:t>
            </a:r>
            <a:r>
              <a:rPr lang="en-US" sz="3200" b="1" u="none" dirty="0"/>
              <a:t> </a:t>
            </a:r>
            <a:r>
              <a:rPr lang="en-US" sz="3200" b="1" u="none" dirty="0" err="1"/>
              <a:t>vật</a:t>
            </a:r>
            <a:r>
              <a:rPr lang="en-US" sz="3200" b="1" u="none" dirty="0"/>
              <a:t> </a:t>
            </a:r>
            <a:r>
              <a:rPr lang="en-US" sz="3200" b="1" u="none" dirty="0" err="1"/>
              <a:t>chịu</a:t>
            </a:r>
            <a:r>
              <a:rPr lang="en-US" sz="3200" b="1" u="none" dirty="0"/>
              <a:t> </a:t>
            </a:r>
            <a:r>
              <a:rPr lang="en-US" sz="3200" b="1" u="none" dirty="0" err="1" smtClean="0"/>
              <a:t>tác</a:t>
            </a:r>
            <a:r>
              <a:rPr lang="en-US" sz="3200" b="1" u="none" dirty="0"/>
              <a:t> </a:t>
            </a:r>
            <a:r>
              <a:rPr lang="en-US" sz="3200" b="1" u="none" dirty="0" err="1" smtClean="0"/>
              <a:t>dụng</a:t>
            </a:r>
            <a:r>
              <a:rPr lang="en-US" sz="3200" b="1" u="none" dirty="0" smtClean="0"/>
              <a:t> </a:t>
            </a:r>
            <a:r>
              <a:rPr lang="en-US" sz="3200" b="1" u="none" dirty="0" err="1"/>
              <a:t>của</a:t>
            </a:r>
            <a:r>
              <a:rPr lang="en-US" sz="3200" b="1" u="none" dirty="0"/>
              <a:t> 3 </a:t>
            </a:r>
            <a:r>
              <a:rPr lang="en-US" sz="3200" b="1" u="none" dirty="0" err="1"/>
              <a:t>lực</a:t>
            </a:r>
            <a:r>
              <a:rPr lang="en-US" sz="3200" b="1" u="none" dirty="0"/>
              <a:t> </a:t>
            </a:r>
            <a:r>
              <a:rPr lang="en-US" sz="3200" b="1" u="none" dirty="0" err="1"/>
              <a:t>không</a:t>
            </a:r>
            <a:r>
              <a:rPr lang="en-US" sz="3200" b="1" u="none" dirty="0"/>
              <a:t> song </a:t>
            </a:r>
            <a:r>
              <a:rPr lang="en-US" sz="3200" b="1" u="none" dirty="0" err="1"/>
              <a:t>song</a:t>
            </a:r>
            <a:r>
              <a:rPr lang="en-US" b="1" u="none" dirty="0"/>
              <a:t>.</a:t>
            </a:r>
          </a:p>
          <a:p>
            <a:pPr eaLnBrk="1" hangingPunct="1"/>
            <a:r>
              <a:rPr lang="en-US" u="none" dirty="0">
                <a:solidFill>
                  <a:srgbClr val="0000CC"/>
                </a:solidFill>
              </a:rPr>
              <a:t>         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- Ba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lực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đo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́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phải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có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gia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́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đồng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phẳng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va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̀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đồng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quy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eaLnBrk="1" hangingPunct="1"/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        -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Hợp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lực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của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2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lực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đo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́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phải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cân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bằng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với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lực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u="none" dirty="0" err="1">
                <a:solidFill>
                  <a:schemeClr val="accent5">
                    <a:lumMod val="10000"/>
                  </a:schemeClr>
                </a:solidFill>
              </a:rPr>
              <a:t>thư</a:t>
            </a:r>
            <a:r>
              <a:rPr lang="en-US" u="none" dirty="0">
                <a:solidFill>
                  <a:schemeClr val="accent5">
                    <a:lumMod val="10000"/>
                  </a:schemeClr>
                </a:solidFill>
              </a:rPr>
              <a:t>́ </a:t>
            </a:r>
            <a:r>
              <a:rPr lang="en-US" u="none" dirty="0" smtClean="0">
                <a:solidFill>
                  <a:schemeClr val="accent5">
                    <a:lumMod val="10000"/>
                  </a:schemeClr>
                </a:solidFill>
              </a:rPr>
              <a:t>3</a:t>
            </a:r>
            <a:endParaRPr lang="en-US" u="none" dirty="0">
              <a:solidFill>
                <a:schemeClr val="accent5">
                  <a:lumMod val="10000"/>
                </a:schemeClr>
              </a:solidFill>
            </a:endParaRPr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4267200" y="1778665"/>
            <a:ext cx="2212975" cy="523874"/>
            <a:chOff x="1382" y="3882"/>
            <a:chExt cx="1394" cy="396"/>
          </a:xfrm>
        </p:grpSpPr>
        <p:sp>
          <p:nvSpPr>
            <p:cNvPr id="38928" name="Text Box 36"/>
            <p:cNvSpPr txBox="1">
              <a:spLocks noChangeArrowheads="1"/>
            </p:cNvSpPr>
            <p:nvPr/>
          </p:nvSpPr>
          <p:spPr bwMode="auto">
            <a:xfrm>
              <a:off x="1382" y="3882"/>
              <a:ext cx="1394" cy="396"/>
            </a:xfrm>
            <a:prstGeom prst="rect">
              <a:avLst/>
            </a:prstGeom>
            <a:noFill/>
            <a:ln w="19050">
              <a:solidFill>
                <a:srgbClr val="00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u="none">
                  <a:solidFill>
                    <a:srgbClr val="FA0000"/>
                  </a:solidFill>
                </a:rPr>
                <a:t>F</a:t>
              </a:r>
              <a:r>
                <a:rPr lang="en-US" b="1" u="none" baseline="-25000">
                  <a:solidFill>
                    <a:srgbClr val="FA0000"/>
                  </a:solidFill>
                </a:rPr>
                <a:t>1 </a:t>
              </a:r>
              <a:r>
                <a:rPr lang="en-US" b="1" u="none">
                  <a:solidFill>
                    <a:srgbClr val="FA0000"/>
                  </a:solidFill>
                </a:rPr>
                <a:t>+ F</a:t>
              </a:r>
              <a:r>
                <a:rPr lang="en-US" b="1" u="none" baseline="-25000">
                  <a:solidFill>
                    <a:srgbClr val="FA0000"/>
                  </a:solidFill>
                </a:rPr>
                <a:t>2 </a:t>
              </a:r>
              <a:r>
                <a:rPr lang="en-US" b="1" u="none">
                  <a:solidFill>
                    <a:srgbClr val="FA0000"/>
                  </a:solidFill>
                </a:rPr>
                <a:t> = - F</a:t>
              </a:r>
              <a:r>
                <a:rPr lang="en-US" b="1" u="none" baseline="-25000">
                  <a:solidFill>
                    <a:srgbClr val="FA0000"/>
                  </a:solidFill>
                </a:rPr>
                <a:t>3</a:t>
              </a:r>
              <a:endParaRPr lang="en-US" b="1" u="none">
                <a:solidFill>
                  <a:srgbClr val="FA0000"/>
                </a:solidFill>
              </a:endParaRPr>
            </a:p>
          </p:txBody>
        </p:sp>
        <p:sp>
          <p:nvSpPr>
            <p:cNvPr id="38929" name="Line 37"/>
            <p:cNvSpPr>
              <a:spLocks noChangeShapeType="1"/>
            </p:cNvSpPr>
            <p:nvPr/>
          </p:nvSpPr>
          <p:spPr bwMode="auto">
            <a:xfrm>
              <a:off x="1440" y="3936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0" name="Line 38"/>
            <p:cNvSpPr>
              <a:spLocks noChangeShapeType="1"/>
            </p:cNvSpPr>
            <p:nvPr/>
          </p:nvSpPr>
          <p:spPr bwMode="auto">
            <a:xfrm>
              <a:off x="1872" y="3936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1" name="Line 39"/>
            <p:cNvSpPr>
              <a:spLocks noChangeShapeType="1"/>
            </p:cNvSpPr>
            <p:nvPr/>
          </p:nvSpPr>
          <p:spPr bwMode="auto">
            <a:xfrm>
              <a:off x="2496" y="3936"/>
              <a:ext cx="144" cy="0"/>
            </a:xfrm>
            <a:prstGeom prst="line">
              <a:avLst/>
            </a:prstGeom>
            <a:noFill/>
            <a:ln w="9525">
              <a:solidFill>
                <a:srgbClr val="FA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0.01736 L 0.03038 0.0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-0.02014 L -0.02882 0.0530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7431 L 0.00087 -0.036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animBg="1"/>
      <p:bldP spid="37898" grpId="1" animBg="1"/>
      <p:bldP spid="37899" grpId="0" animBg="1"/>
      <p:bldP spid="37899" grpId="1" animBg="1"/>
      <p:bldP spid="37900" grpId="0" animBg="1"/>
      <p:bldP spid="37900" grpId="1" animBg="1"/>
      <p:bldP spid="37901" grpId="0" animBg="1"/>
      <p:bldP spid="37902" grpId="0" animBg="1"/>
      <p:bldP spid="37903" grpId="0" animBg="1"/>
      <p:bldP spid="379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19100" y="190500"/>
            <a:ext cx="85725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u="none" dirty="0" smtClean="0"/>
              <a:t>BT1. </a:t>
            </a:r>
            <a:r>
              <a:rPr lang="vi-VN" sz="2400" u="none" dirty="0"/>
              <a:t>Một vật có khối lượng </a:t>
            </a:r>
            <a:r>
              <a:rPr lang="vi-VN" sz="2400" u="none" dirty="0" smtClean="0"/>
              <a:t>2kg </a:t>
            </a:r>
            <a:r>
              <a:rPr lang="vi-VN" sz="2400" u="none" dirty="0"/>
              <a:t>được giữ yên trên một mặt phẳng nghiêng góc  </a:t>
            </a:r>
            <a:r>
              <a:rPr lang="vi-VN" sz="2400" u="none" dirty="0" smtClean="0"/>
              <a:t>30</a:t>
            </a:r>
            <a:r>
              <a:rPr lang="vi-VN" sz="2400" u="none" baseline="30000" dirty="0" smtClean="0"/>
              <a:t>o</a:t>
            </a:r>
            <a:r>
              <a:rPr lang="en-US" sz="2400" u="none" baseline="30000" dirty="0" smtClean="0"/>
              <a:t> </a:t>
            </a:r>
            <a:r>
              <a:rPr lang="vi-VN" sz="2400" u="none" dirty="0" smtClean="0"/>
              <a:t>bởi </a:t>
            </a:r>
            <a:r>
              <a:rPr lang="vi-VN" sz="2400" u="none" dirty="0"/>
              <a:t>một sợi dây song song với đường dốc. </a:t>
            </a:r>
            <a:r>
              <a:rPr lang="vi-VN" sz="2400" u="none" dirty="0" smtClean="0"/>
              <a:t>Biết </a:t>
            </a:r>
            <a:r>
              <a:rPr lang="vi-VN" sz="2400" u="none" dirty="0"/>
              <a:t>g=9,8 m/s</a:t>
            </a:r>
            <a:r>
              <a:rPr lang="vi-VN" sz="2400" u="none" baseline="30000" dirty="0"/>
              <a:t>2</a:t>
            </a:r>
            <a:r>
              <a:rPr lang="vi-VN" sz="2400" u="none" dirty="0"/>
              <a:t> và ma sát là không đáng kể. </a:t>
            </a:r>
            <a:r>
              <a:rPr lang="en-US" sz="2400" u="none" dirty="0" err="1" smtClean="0"/>
              <a:t>Tính</a:t>
            </a:r>
            <a:r>
              <a:rPr lang="en-US" sz="2400" u="none" dirty="0" smtClean="0"/>
              <a:t> </a:t>
            </a:r>
            <a:r>
              <a:rPr lang="vi-VN" sz="2400" u="none" dirty="0" smtClean="0"/>
              <a:t>lực </a:t>
            </a:r>
            <a:r>
              <a:rPr lang="vi-VN" sz="2400" u="none" dirty="0"/>
              <a:t>căng của </a:t>
            </a:r>
            <a:r>
              <a:rPr lang="vi-VN" sz="2400" u="none" dirty="0" smtClean="0"/>
              <a:t>dây</a:t>
            </a:r>
            <a:r>
              <a:rPr lang="en-US" sz="2400" u="none" dirty="0" smtClean="0"/>
              <a:t> </a:t>
            </a:r>
            <a:r>
              <a:rPr lang="en-US" sz="2400" u="none" dirty="0" err="1" smtClean="0"/>
              <a:t>và</a:t>
            </a:r>
            <a:r>
              <a:rPr lang="vi-VN" sz="2400" u="none" dirty="0" smtClean="0"/>
              <a:t> </a:t>
            </a:r>
            <a:r>
              <a:rPr lang="vi-VN" sz="2400" u="none" dirty="0"/>
              <a:t>phản lực của mặt phẳng nghiêng lên vật.</a:t>
            </a:r>
            <a:endParaRPr lang="en-US" sz="2400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77"/>
              <p:cNvSpPr txBox="1">
                <a:spLocks noChangeArrowheads="1"/>
              </p:cNvSpPr>
              <p:nvPr/>
            </p:nvSpPr>
            <p:spPr bwMode="auto">
              <a:xfrm>
                <a:off x="3458767" y="3312974"/>
                <a:ext cx="5532833" cy="1754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en-US" sz="2400" u="none" dirty="0" smtClean="0"/>
                  <a:t>Theo </a:t>
                </a:r>
                <a:r>
                  <a:rPr lang="en-US" sz="2400" u="none" dirty="0" err="1"/>
                  <a:t>hình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u="none" smtClean="0">
                          <a:latin typeface="Cambria Math"/>
                        </a:rPr>
                        <m:t>𝑁</m:t>
                      </m:r>
                      <m:r>
                        <a:rPr lang="en-US" sz="2400" i="1" u="none">
                          <a:latin typeface="Cambria Math"/>
                        </a:rPr>
                        <m:t>=</m:t>
                      </m:r>
                      <m:r>
                        <a:rPr lang="en-US" sz="2400" b="0" i="1" u="none" smtClean="0">
                          <a:latin typeface="Cambria Math"/>
                        </a:rPr>
                        <m:t>𝑃</m:t>
                      </m:r>
                      <m:r>
                        <a:rPr lang="en-US" sz="2400" i="1" u="none">
                          <a:latin typeface="Cambria Math"/>
                        </a:rPr>
                        <m:t>.</m:t>
                      </m:r>
                      <m:func>
                        <m:funcPr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u="none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2400" i="1" u="none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 u="none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u="none">
                                  <a:latin typeface="Cambria Math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i="1" u="none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func>
                      <m:r>
                        <a:rPr lang="en-US" sz="2400" i="1" u="none">
                          <a:latin typeface="Cambria Math"/>
                        </a:rPr>
                        <m:t>=</m:t>
                      </m:r>
                      <m:r>
                        <a:rPr lang="en-US" sz="2400" b="0" i="1" u="none" smtClean="0">
                          <a:latin typeface="Cambria Math"/>
                        </a:rPr>
                        <m:t>2</m:t>
                      </m:r>
                      <m:r>
                        <a:rPr lang="en-US" sz="2400" b="0" i="1" u="none" smtClean="0">
                          <a:latin typeface="Cambria Math"/>
                        </a:rPr>
                        <m:t>.</m:t>
                      </m:r>
                      <m:r>
                        <a:rPr lang="en-US" sz="2400" b="0" i="1" u="none" smtClean="0">
                          <a:latin typeface="Cambria Math"/>
                        </a:rPr>
                        <m:t>9</m:t>
                      </m:r>
                      <m:r>
                        <a:rPr lang="en-US" sz="2400" i="1" u="none">
                          <a:latin typeface="Cambria Math"/>
                        </a:rPr>
                        <m:t>,</m:t>
                      </m:r>
                      <m:r>
                        <a:rPr lang="en-US" sz="2400" b="0" i="1" u="none" smtClean="0">
                          <a:latin typeface="Cambria Math"/>
                        </a:rPr>
                        <m:t>8</m:t>
                      </m:r>
                      <m:r>
                        <a:rPr lang="en-US" sz="2400" b="0" i="1" u="none" smtClean="0">
                          <a:latin typeface="Cambria Math"/>
                        </a:rPr>
                        <m:t>.</m:t>
                      </m:r>
                      <m:r>
                        <a:rPr lang="en-US" sz="2400" b="0" i="1" u="none" smtClean="0">
                          <a:latin typeface="Cambria Math"/>
                        </a:rPr>
                        <m:t>0</m:t>
                      </m:r>
                      <m:r>
                        <a:rPr lang="en-US" sz="2400" b="0" i="1" u="none" smtClean="0">
                          <a:latin typeface="Cambria Math"/>
                        </a:rPr>
                        <m:t>,</m:t>
                      </m:r>
                      <m:r>
                        <a:rPr lang="en-US" sz="2400" b="0" i="1" u="none" smtClean="0">
                          <a:latin typeface="Cambria Math"/>
                        </a:rPr>
                        <m:t>866</m:t>
                      </m:r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r>
                        <a:rPr lang="en-US" sz="2400" b="0" i="1" u="none" smtClean="0">
                          <a:latin typeface="Cambria Math"/>
                        </a:rPr>
                        <m:t>17</m:t>
                      </m:r>
                      <m:r>
                        <a:rPr lang="en-US" sz="2400" b="0" i="1" u="none" smtClean="0">
                          <a:latin typeface="Cambria Math"/>
                        </a:rPr>
                        <m:t> </m:t>
                      </m:r>
                      <m:r>
                        <a:rPr lang="en-US" sz="2400" b="0" i="1" u="none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400" b="0" u="none" dirty="0" smtClean="0"/>
              </a:p>
              <a:p>
                <a:pPr eaLnBrk="1" hangingPunct="1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u="none" smtClean="0">
                        <a:latin typeface="Cambria Math"/>
                      </a:rPr>
                      <m:t>𝑇</m:t>
                    </m:r>
                    <m:r>
                      <a:rPr lang="en-US" sz="2400" i="1" u="none">
                        <a:latin typeface="Cambria Math"/>
                      </a:rPr>
                      <m:t>=</m:t>
                    </m:r>
                    <m:r>
                      <a:rPr lang="en-US" sz="2400" b="0" i="1" u="none" smtClean="0">
                        <a:latin typeface="Cambria Math"/>
                      </a:rPr>
                      <m:t>𝑃</m:t>
                    </m:r>
                    <m:r>
                      <a:rPr lang="en-US" sz="2400" i="1" u="none">
                        <a:latin typeface="Cambria Math"/>
                      </a:rPr>
                      <m:t>.</m:t>
                    </m:r>
                    <m:func>
                      <m:funcPr>
                        <m:ctrlPr>
                          <a:rPr lang="en-US" sz="2400" i="1" u="none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u="none">
                            <a:latin typeface="Cambria Math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sz="2400" b="0" i="0" u="none" smtClean="0">
                            <a:latin typeface="Cambria Math"/>
                          </a:rPr>
                          <m:t>in</m:t>
                        </m:r>
                      </m:fName>
                      <m:e>
                        <m:r>
                          <a:rPr lang="en-US" sz="2400" i="1" u="none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sz="2400" i="1" u="none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u="none">
                                <a:latin typeface="Cambria Math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i="1" u="none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sz="2400" i="1" u="none" dirty="0" smtClean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u="none">
                        <a:latin typeface="Cambria Math"/>
                      </a:rPr>
                      <m:t>=</m:t>
                    </m:r>
                    <m:r>
                      <a:rPr lang="en-US" sz="2400" i="1" u="none">
                        <a:latin typeface="Cambria Math"/>
                      </a:rPr>
                      <m:t>2</m:t>
                    </m:r>
                    <m:r>
                      <a:rPr lang="en-US" sz="2400" i="1" u="none">
                        <a:latin typeface="Cambria Math"/>
                      </a:rPr>
                      <m:t>.</m:t>
                    </m:r>
                    <m:r>
                      <a:rPr lang="en-US" sz="2400" i="1" u="none">
                        <a:latin typeface="Cambria Math"/>
                      </a:rPr>
                      <m:t>9</m:t>
                    </m:r>
                    <m:r>
                      <a:rPr lang="en-US" sz="2400" i="1" u="none">
                        <a:latin typeface="Cambria Math"/>
                      </a:rPr>
                      <m:t>,</m:t>
                    </m:r>
                    <m:r>
                      <a:rPr lang="en-US" sz="2400" i="1" u="none">
                        <a:latin typeface="Cambria Math"/>
                      </a:rPr>
                      <m:t>8</m:t>
                    </m:r>
                    <m:r>
                      <a:rPr lang="en-US" sz="2400" i="1" u="none">
                        <a:latin typeface="Cambria Math"/>
                      </a:rPr>
                      <m:t>.</m:t>
                    </m:r>
                    <m:r>
                      <a:rPr lang="en-US" sz="2400" i="1" u="none">
                        <a:latin typeface="Cambria Math"/>
                      </a:rPr>
                      <m:t>0</m:t>
                    </m:r>
                    <m:r>
                      <a:rPr lang="en-US" sz="2400" i="1" u="none">
                        <a:latin typeface="Cambria Math"/>
                      </a:rPr>
                      <m:t>,</m:t>
                    </m:r>
                    <m:r>
                      <a:rPr lang="en-US" sz="2400" b="0" i="1" u="none" smtClean="0">
                        <a:latin typeface="Cambria Math"/>
                      </a:rPr>
                      <m:t>5</m:t>
                    </m:r>
                    <m:r>
                      <a:rPr lang="en-US" sz="2400" i="1" u="none">
                        <a:latin typeface="Cambria Math"/>
                      </a:rPr>
                      <m:t>=</m:t>
                    </m:r>
                    <m:r>
                      <a:rPr lang="en-US" sz="2400" b="0" i="1" u="none" smtClean="0">
                        <a:latin typeface="Cambria Math"/>
                      </a:rPr>
                      <m:t>9</m:t>
                    </m:r>
                    <m:r>
                      <a:rPr lang="en-US" sz="2400" b="0" i="1" u="none" smtClean="0">
                        <a:latin typeface="Cambria Math"/>
                      </a:rPr>
                      <m:t>,</m:t>
                    </m:r>
                    <m:r>
                      <a:rPr lang="en-US" sz="2400" b="0" i="1" u="none" smtClean="0">
                        <a:latin typeface="Cambria Math"/>
                      </a:rPr>
                      <m:t>8</m:t>
                    </m:r>
                    <m:r>
                      <a:rPr lang="en-US" sz="2400" i="1" u="none">
                        <a:latin typeface="Cambria Math"/>
                      </a:rPr>
                      <m:t> </m:t>
                    </m:r>
                    <m:r>
                      <a:rPr lang="en-US" sz="2400" i="1" u="none">
                        <a:latin typeface="Cambria Math"/>
                      </a:rPr>
                      <m:t>𝑁</m:t>
                    </m:r>
                  </m:oMath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3" name="Text 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8767" y="3312974"/>
                <a:ext cx="5532833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16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10"/>
              <p:cNvSpPr txBox="1">
                <a:spLocks noChangeArrowheads="1"/>
              </p:cNvSpPr>
              <p:nvPr/>
            </p:nvSpPr>
            <p:spPr bwMode="auto">
              <a:xfrm>
                <a:off x="3429000" y="2019300"/>
                <a:ext cx="3810000" cy="1271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en-US" sz="2400" u="none" dirty="0" err="1"/>
                  <a:t>Từ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đkiện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cân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bằng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u="none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en-US" sz="2400" i="1" u="none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u="none">
                              <a:latin typeface="Cambria Math"/>
                            </a:rPr>
                            <m:t>𝑁</m:t>
                          </m:r>
                        </m:e>
                      </m:acc>
                      <m:r>
                        <a:rPr lang="en-US" sz="2400" i="1" u="none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u="none">
                              <a:latin typeface="Cambria Math"/>
                            </a:rPr>
                            <m:t>𝑇</m:t>
                          </m:r>
                        </m:e>
                      </m:acc>
                      <m:r>
                        <a:rPr lang="en-US" sz="2400" i="1" u="none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 u="none">
                              <a:latin typeface="Cambria Math"/>
                            </a:rPr>
                            <m:t>𝑂</m:t>
                          </m:r>
                        </m:e>
                      </m:acc>
                    </m:oMath>
                  </m:oMathPara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4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000" y="2019300"/>
                <a:ext cx="3810000" cy="1271117"/>
              </a:xfrm>
              <a:prstGeom prst="rect">
                <a:avLst/>
              </a:prstGeom>
              <a:blipFill rotWithShape="1">
                <a:blip r:embed="rId3"/>
                <a:stretch>
                  <a:fillRect l="-25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23" name="Group 9"/>
          <p:cNvGrpSpPr>
            <a:grpSpLocks/>
          </p:cNvGrpSpPr>
          <p:nvPr/>
        </p:nvGrpSpPr>
        <p:grpSpPr bwMode="auto">
          <a:xfrm>
            <a:off x="242492" y="2832450"/>
            <a:ext cx="3216275" cy="2272771"/>
            <a:chOff x="126056" y="3686176"/>
            <a:chExt cx="3532611" cy="2727769"/>
          </a:xfrm>
        </p:grpSpPr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 flipV="1">
              <a:off x="127325" y="4038600"/>
              <a:ext cx="22173" cy="2300589"/>
            </a:xfrm>
            <a:prstGeom prst="line">
              <a:avLst/>
            </a:prstGeom>
            <a:noFill/>
            <a:ln w="127000">
              <a:pattFill prst="dkDn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28" name="Group 11"/>
            <p:cNvGrpSpPr>
              <a:grpSpLocks/>
            </p:cNvGrpSpPr>
            <p:nvPr/>
          </p:nvGrpSpPr>
          <p:grpSpPr bwMode="auto">
            <a:xfrm>
              <a:off x="126056" y="3686176"/>
              <a:ext cx="3532611" cy="2727769"/>
              <a:chOff x="126056" y="3686176"/>
              <a:chExt cx="3532611" cy="2727769"/>
            </a:xfrm>
          </p:grpSpPr>
          <p:grpSp>
            <p:nvGrpSpPr>
              <p:cNvPr id="9229" name="Group 8"/>
              <p:cNvGrpSpPr>
                <a:grpSpLocks/>
              </p:cNvGrpSpPr>
              <p:nvPr/>
            </p:nvGrpSpPr>
            <p:grpSpPr bwMode="auto">
              <a:xfrm>
                <a:off x="149498" y="3686176"/>
                <a:ext cx="3509169" cy="2727769"/>
                <a:chOff x="2203450" y="3706368"/>
                <a:chExt cx="4648200" cy="2727769"/>
              </a:xfrm>
            </p:grpSpPr>
            <p:grpSp>
              <p:nvGrpSpPr>
                <p:cNvPr id="9234" name="Group 4"/>
                <p:cNvGrpSpPr>
                  <a:grpSpLocks/>
                </p:cNvGrpSpPr>
                <p:nvPr/>
              </p:nvGrpSpPr>
              <p:grpSpPr bwMode="auto">
                <a:xfrm>
                  <a:off x="2203450" y="4059113"/>
                  <a:ext cx="4648200" cy="2375024"/>
                  <a:chOff x="3313908" y="3826681"/>
                  <a:chExt cx="4648200" cy="2193106"/>
                </a:xfrm>
              </p:grpSpPr>
              <p:grpSp>
                <p:nvGrpSpPr>
                  <p:cNvPr id="924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3313908" y="3826681"/>
                    <a:ext cx="4648200" cy="2124076"/>
                    <a:chOff x="624" y="1686"/>
                    <a:chExt cx="2928" cy="1338"/>
                  </a:xfrm>
                </p:grpSpPr>
                <p:grpSp>
                  <p:nvGrpSpPr>
                    <p:cNvPr id="9252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" y="2976"/>
                      <a:ext cx="2928" cy="48"/>
                      <a:chOff x="624" y="2160"/>
                      <a:chExt cx="2928" cy="48"/>
                    </a:xfrm>
                  </p:grpSpPr>
                  <p:sp>
                    <p:nvSpPr>
                      <p:cNvPr id="9259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4" y="2160"/>
                        <a:ext cx="292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60" name="Line 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4" y="2208"/>
                        <a:ext cx="2928" cy="0"/>
                      </a:xfrm>
                      <a:prstGeom prst="line">
                        <a:avLst/>
                      </a:prstGeom>
                      <a:noFill/>
                      <a:ln w="127000">
                        <a:pattFill prst="dkDnDiag">
                          <a:fgClr>
                            <a:schemeClr val="tx1"/>
                          </a:fgClr>
                          <a:bgClr>
                            <a:srgbClr val="FFFFFF"/>
                          </a:bgClr>
                        </a:patt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253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52" y="2238"/>
                      <a:ext cx="2124" cy="738"/>
                      <a:chOff x="2256" y="1878"/>
                      <a:chExt cx="2124" cy="738"/>
                    </a:xfrm>
                  </p:grpSpPr>
                  <p:sp>
                    <p:nvSpPr>
                      <p:cNvPr id="9257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 rot="1332998">
                        <a:off x="2533" y="1882"/>
                        <a:ext cx="294" cy="134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3300"/>
                          </a:gs>
                          <a:gs pos="50000">
                            <a:srgbClr val="5E1800"/>
                          </a:gs>
                          <a:gs pos="100000">
                            <a:srgbClr val="CC3300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u="none"/>
                      </a:p>
                    </p:txBody>
                  </p:sp>
                  <p:sp>
                    <p:nvSpPr>
                      <p:cNvPr id="9258" name="Freeform 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56" y="1878"/>
                        <a:ext cx="2124" cy="738"/>
                      </a:xfrm>
                      <a:custGeom>
                        <a:avLst/>
                        <a:gdLst>
                          <a:gd name="T0" fmla="*/ 4 w 2124"/>
                          <a:gd name="T1" fmla="*/ 0 h 600"/>
                          <a:gd name="T2" fmla="*/ 2124 w 2124"/>
                          <a:gd name="T3" fmla="*/ 1690 h 600"/>
                          <a:gd name="T4" fmla="*/ 0 w 2124"/>
                          <a:gd name="T5" fmla="*/ 1690 h 600"/>
                          <a:gd name="T6" fmla="*/ 4 w 2124"/>
                          <a:gd name="T7" fmla="*/ 0 h 600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2124"/>
                          <a:gd name="T13" fmla="*/ 0 h 600"/>
                          <a:gd name="T14" fmla="*/ 2124 w 2124"/>
                          <a:gd name="T15" fmla="*/ 600 h 600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2124" h="600">
                            <a:moveTo>
                              <a:pt x="4" y="0"/>
                            </a:moveTo>
                            <a:lnTo>
                              <a:pt x="2124" y="600"/>
                            </a:lnTo>
                            <a:lnTo>
                              <a:pt x="0" y="600"/>
                            </a:lnTo>
                            <a:lnTo>
                              <a:pt x="4" y="0"/>
                            </a:lnTo>
                            <a:close/>
                          </a:path>
                        </a:pathLst>
                      </a:cu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254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82" y="2300"/>
                      <a:ext cx="0" cy="48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55" name="Line 2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557" y="1686"/>
                      <a:ext cx="19" cy="6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8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56" name="Line 22"/>
                    <p:cNvSpPr>
                      <a:spLocks noChangeShapeType="1"/>
                    </p:cNvSpPr>
                    <p:nvPr/>
                  </p:nvSpPr>
                  <p:spPr bwMode="auto">
                    <a:xfrm rot="10800000" flipH="1">
                      <a:off x="1576" y="1819"/>
                      <a:ext cx="320" cy="48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47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4540472" y="3910008"/>
                    <a:ext cx="2460548" cy="2109779"/>
                    <a:chOff x="4540472" y="3910008"/>
                    <a:chExt cx="2460548" cy="2109779"/>
                  </a:xfrm>
                </p:grpSpPr>
                <p:sp>
                  <p:nvSpPr>
                    <p:cNvPr id="30" name="Arc 29"/>
                    <p:cNvSpPr/>
                    <p:nvPr/>
                  </p:nvSpPr>
                  <p:spPr>
                    <a:xfrm rot="20193819">
                      <a:off x="4706612" y="4465676"/>
                      <a:ext cx="323867" cy="230185"/>
                    </a:xfrm>
                    <a:prstGeom prst="arc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31" name="Arc 30"/>
                    <p:cNvSpPr/>
                    <p:nvPr/>
                  </p:nvSpPr>
                  <p:spPr>
                    <a:xfrm rot="14656788">
                      <a:off x="6603711" y="5622478"/>
                      <a:ext cx="441308" cy="353310"/>
                    </a:xfrm>
                    <a:prstGeom prst="arc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u="none"/>
                    </a:p>
                  </p:txBody>
                </p:sp>
                <p:sp>
                  <p:nvSpPr>
                    <p:cNvPr id="32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03972" y="5497840"/>
                      <a:ext cx="319661" cy="51164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  <a:cs typeface="Arial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50000"/>
                        </a:spcBef>
                        <a:defRPr/>
                      </a:pPr>
                      <a:r>
                        <a:rPr lang="el-GR" sz="2400" u="none" spc="300" dirty="0" smtClean="0">
                          <a:latin typeface="Times New Roman" pitchFamily="18" charset="0"/>
                        </a:rPr>
                        <a:t>α</a:t>
                      </a:r>
                      <a:endParaRPr lang="en-US" sz="2400" u="none" spc="300" dirty="0" smtClean="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1" name="Arc 40"/>
                    <p:cNvSpPr/>
                    <p:nvPr/>
                  </p:nvSpPr>
                  <p:spPr>
                    <a:xfrm rot="8776311">
                      <a:off x="4540472" y="3910008"/>
                      <a:ext cx="323867" cy="230184"/>
                    </a:xfrm>
                    <a:prstGeom prst="arc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 u="none"/>
                    </a:p>
                  </p:txBody>
                </p:sp>
              </p:grpSp>
            </p:grpSp>
            <p:grpSp>
              <p:nvGrpSpPr>
                <p:cNvPr id="9235" name="Group 7"/>
                <p:cNvGrpSpPr>
                  <a:grpSpLocks/>
                </p:cNvGrpSpPr>
                <p:nvPr/>
              </p:nvGrpSpPr>
              <p:grpSpPr bwMode="auto">
                <a:xfrm>
                  <a:off x="2917018" y="3706368"/>
                  <a:ext cx="1724717" cy="2421225"/>
                  <a:chOff x="2917018" y="3706368"/>
                  <a:chExt cx="1724717" cy="2421225"/>
                </a:xfrm>
              </p:grpSpPr>
              <p:grpSp>
                <p:nvGrpSpPr>
                  <p:cNvPr id="9236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917018" y="3706368"/>
                    <a:ext cx="1724717" cy="2421225"/>
                    <a:chOff x="-27727" y="-877548"/>
                    <a:chExt cx="1454257" cy="2421908"/>
                  </a:xfrm>
                </p:grpSpPr>
                <p:sp>
                  <p:nvSpPr>
                    <p:cNvPr id="9238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26657" y="-67695"/>
                      <a:ext cx="209497" cy="44339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1675"/>
                        </a:spcBef>
                      </a:pPr>
                      <a:r>
                        <a:rPr lang="en-US" sz="2400" u="none"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lang="en-US" sz="1100" u="none">
                        <a:ea typeface="Times New Roman" pitchFamily="18" charset="0"/>
                        <a:cs typeface="Arial" charset="0"/>
                      </a:endParaRPr>
                    </a:p>
                  </p:txBody>
                </p:sp>
                <p:cxnSp>
                  <p:nvCxnSpPr>
                    <p:cNvPr id="9239" name="Line 1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-27727" y="-67695"/>
                      <a:ext cx="2781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9240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0979" y="1100964"/>
                      <a:ext cx="191591" cy="44339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1675"/>
                        </a:spcBef>
                      </a:pPr>
                      <a:r>
                        <a:rPr lang="en-US" sz="2400" u="none">
                          <a:ea typeface="Times New Roman" pitchFamily="18" charset="0"/>
                          <a:cs typeface="Arial" charset="0"/>
                        </a:rPr>
                        <a:t>P</a:t>
                      </a:r>
                      <a:endParaRPr lang="en-US" sz="1100" u="none">
                        <a:ea typeface="Times New Roman" pitchFamily="18" charset="0"/>
                        <a:cs typeface="Arial" charset="0"/>
                      </a:endParaRPr>
                    </a:p>
                  </p:txBody>
                </p:sp>
                <p:cxnSp>
                  <p:nvCxnSpPr>
                    <p:cNvPr id="9241" name="Line 1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22319" y="1059111"/>
                      <a:ext cx="2781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9242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9555" y="-76813"/>
                      <a:ext cx="248889" cy="44339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1675"/>
                        </a:spcBef>
                      </a:pPr>
                      <a:r>
                        <a:rPr lang="en-US" sz="2400" u="none">
                          <a:ea typeface="Times New Roman" pitchFamily="18" charset="0"/>
                          <a:cs typeface="Arial" charset="0"/>
                        </a:rPr>
                        <a:t>N</a:t>
                      </a:r>
                      <a:endParaRPr lang="en-US" sz="1100" u="none">
                        <a:ea typeface="Times New Roman" pitchFamily="18" charset="0"/>
                        <a:cs typeface="Arial" charset="0"/>
                      </a:endParaRPr>
                    </a:p>
                  </p:txBody>
                </p:sp>
                <p:cxnSp>
                  <p:nvCxnSpPr>
                    <p:cNvPr id="9243" name="Line 1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148401" y="-48007"/>
                      <a:ext cx="278129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9244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67512" y="-835695"/>
                      <a:ext cx="306187" cy="44339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ts val="1675"/>
                        </a:spcBef>
                      </a:pPr>
                      <a:r>
                        <a:rPr lang="en-US" sz="2400" u="none" dirty="0">
                          <a:ea typeface="Times New Roman" pitchFamily="18" charset="0"/>
                          <a:cs typeface="Arial" charset="0"/>
                        </a:rPr>
                        <a:t>-P</a:t>
                      </a:r>
                      <a:endParaRPr lang="en-US" sz="1100" u="none" dirty="0">
                        <a:ea typeface="Times New Roman" pitchFamily="18" charset="0"/>
                        <a:cs typeface="Arial" charset="0"/>
                      </a:endParaRPr>
                    </a:p>
                  </p:txBody>
                </p:sp>
                <p:cxnSp>
                  <p:nvCxnSpPr>
                    <p:cNvPr id="9245" name="Line 1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01226" y="-877548"/>
                      <a:ext cx="278130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9237" name="Line 19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3106669" y="4896937"/>
                    <a:ext cx="444913" cy="175952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grpSp>
            <p:nvGrpSpPr>
              <p:cNvPr id="9230" name="Group 13"/>
              <p:cNvGrpSpPr>
                <a:grpSpLocks/>
              </p:cNvGrpSpPr>
              <p:nvPr/>
            </p:nvGrpSpPr>
            <p:grpSpPr bwMode="auto">
              <a:xfrm>
                <a:off x="126056" y="4038600"/>
                <a:ext cx="1570226" cy="914571"/>
                <a:chOff x="126056" y="4038600"/>
                <a:chExt cx="1570226" cy="914571"/>
              </a:xfrm>
            </p:grpSpPr>
            <p:cxnSp>
              <p:nvCxnSpPr>
                <p:cNvPr id="15" name="Straight Connector 14"/>
                <p:cNvCxnSpPr>
                  <a:stCxn id="9255" idx="1"/>
                </p:cNvCxnSpPr>
                <p:nvPr/>
              </p:nvCxnSpPr>
              <p:spPr>
                <a:xfrm flipH="1">
                  <a:off x="875446" y="4038658"/>
                  <a:ext cx="392160" cy="838337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126056" y="4495933"/>
                  <a:ext cx="863703" cy="457274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289833" y="4076764"/>
                  <a:ext cx="406449" cy="228637"/>
                </a:xfrm>
                <a:prstGeom prst="line">
                  <a:avLst/>
                </a:prstGeom>
                <a:ln w="1905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31072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88925" y="235479"/>
            <a:ext cx="89312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u="none" dirty="0"/>
              <a:t>BT5. </a:t>
            </a:r>
            <a:r>
              <a:rPr lang="en-US" sz="2400" u="none" dirty="0" err="1"/>
              <a:t>Một</a:t>
            </a:r>
            <a:r>
              <a:rPr lang="en-US" sz="2400" u="none" dirty="0"/>
              <a:t> </a:t>
            </a:r>
            <a:r>
              <a:rPr lang="en-US" sz="2400" u="none" dirty="0" err="1"/>
              <a:t>quả</a:t>
            </a:r>
            <a:r>
              <a:rPr lang="en-US" sz="2400" u="none" dirty="0"/>
              <a:t> </a:t>
            </a:r>
            <a:r>
              <a:rPr lang="en-US" sz="2400" u="none" dirty="0" err="1"/>
              <a:t>cầu</a:t>
            </a:r>
            <a:r>
              <a:rPr lang="en-US" sz="2400" u="none" dirty="0"/>
              <a:t> </a:t>
            </a:r>
            <a:r>
              <a:rPr lang="en-US" sz="2400" u="none" dirty="0" err="1"/>
              <a:t>có</a:t>
            </a:r>
            <a:r>
              <a:rPr lang="en-US" sz="2400" u="none" dirty="0"/>
              <a:t> </a:t>
            </a:r>
            <a:r>
              <a:rPr lang="en-US" sz="2400" u="none" dirty="0" err="1"/>
              <a:t>trọng</a:t>
            </a:r>
            <a:r>
              <a:rPr lang="en-US" sz="2400" u="none" dirty="0"/>
              <a:t> </a:t>
            </a:r>
            <a:r>
              <a:rPr lang="en-US" sz="2400" u="none" dirty="0" err="1"/>
              <a:t>lượng</a:t>
            </a:r>
            <a:r>
              <a:rPr lang="en-US" sz="2400" u="none" dirty="0"/>
              <a:t> P = 40N </a:t>
            </a:r>
            <a:r>
              <a:rPr lang="en-US" sz="2400" u="none" dirty="0" err="1"/>
              <a:t>được</a:t>
            </a:r>
            <a:r>
              <a:rPr lang="en-US" sz="2400" u="none" dirty="0"/>
              <a:t> </a:t>
            </a:r>
            <a:r>
              <a:rPr lang="en-US" sz="2400" u="none" dirty="0" err="1"/>
              <a:t>treo</a:t>
            </a:r>
            <a:r>
              <a:rPr lang="en-US" sz="2400" u="none" dirty="0"/>
              <a:t> </a:t>
            </a:r>
            <a:r>
              <a:rPr lang="en-US" sz="2400" u="none" dirty="0" err="1"/>
              <a:t>vào</a:t>
            </a:r>
            <a:r>
              <a:rPr lang="en-US" sz="2400" u="none" dirty="0"/>
              <a:t> </a:t>
            </a:r>
            <a:r>
              <a:rPr lang="en-US" sz="2400" u="none" dirty="0" err="1"/>
              <a:t>tường</a:t>
            </a:r>
            <a:r>
              <a:rPr lang="en-US" sz="2400" u="none" dirty="0"/>
              <a:t> </a:t>
            </a:r>
            <a:r>
              <a:rPr lang="en-US" sz="2400" u="none" dirty="0" err="1"/>
              <a:t>nhờ</a:t>
            </a:r>
            <a:r>
              <a:rPr lang="en-US" sz="2400" u="none" dirty="0"/>
              <a:t> 1 </a:t>
            </a:r>
            <a:r>
              <a:rPr lang="en-US" sz="2400" u="none" dirty="0" err="1"/>
              <a:t>sợi</a:t>
            </a:r>
            <a:r>
              <a:rPr lang="en-US" sz="2400" u="none" dirty="0"/>
              <a:t> </a:t>
            </a:r>
            <a:r>
              <a:rPr lang="en-US" sz="2400" u="none" dirty="0" err="1"/>
              <a:t>dây</a:t>
            </a:r>
            <a:r>
              <a:rPr lang="en-US" sz="2400" u="none" dirty="0"/>
              <a:t> </a:t>
            </a:r>
            <a:r>
              <a:rPr lang="en-US" sz="2400" u="none" dirty="0" err="1"/>
              <a:t>hợp</a:t>
            </a:r>
            <a:r>
              <a:rPr lang="en-US" sz="2400" u="none" dirty="0"/>
              <a:t> </a:t>
            </a:r>
            <a:r>
              <a:rPr lang="en-US" sz="2400" u="none" dirty="0" err="1"/>
              <a:t>với</a:t>
            </a:r>
            <a:r>
              <a:rPr lang="en-US" sz="2400" u="none" dirty="0"/>
              <a:t> </a:t>
            </a:r>
            <a:r>
              <a:rPr lang="en-US" sz="2400" u="none" dirty="0" err="1"/>
              <a:t>mặt</a:t>
            </a:r>
            <a:r>
              <a:rPr lang="en-US" sz="2400" u="none" dirty="0"/>
              <a:t> </a:t>
            </a:r>
            <a:r>
              <a:rPr lang="en-US" sz="2400" u="none" dirty="0" err="1"/>
              <a:t>tường</a:t>
            </a:r>
            <a:r>
              <a:rPr lang="en-US" sz="2400" u="none" dirty="0"/>
              <a:t> </a:t>
            </a:r>
            <a:r>
              <a:rPr lang="en-US" sz="2400" u="none" dirty="0" err="1"/>
              <a:t>một</a:t>
            </a:r>
            <a:r>
              <a:rPr lang="en-US" sz="2400" u="none" dirty="0"/>
              <a:t> </a:t>
            </a:r>
            <a:r>
              <a:rPr lang="en-US" sz="2400" u="none" dirty="0" err="1"/>
              <a:t>góc</a:t>
            </a:r>
            <a:r>
              <a:rPr lang="en-US" sz="2400" u="none" dirty="0"/>
              <a:t> 30</a:t>
            </a:r>
            <a:r>
              <a:rPr lang="en-US" sz="2400" u="none" baseline="30000" dirty="0"/>
              <a:t>o</a:t>
            </a:r>
            <a:r>
              <a:rPr lang="en-US" sz="2400" u="none" dirty="0"/>
              <a:t> . </a:t>
            </a:r>
            <a:r>
              <a:rPr lang="en-US" sz="2400" u="none" dirty="0" err="1"/>
              <a:t>Bỏ</a:t>
            </a:r>
            <a:r>
              <a:rPr lang="en-US" sz="2400" u="none" dirty="0"/>
              <a:t> qua ma </a:t>
            </a:r>
            <a:r>
              <a:rPr lang="en-US" sz="2400" u="none" dirty="0" err="1"/>
              <a:t>sát</a:t>
            </a:r>
            <a:r>
              <a:rPr lang="en-US" sz="2400" u="none" dirty="0"/>
              <a:t> ở </a:t>
            </a:r>
            <a:r>
              <a:rPr lang="en-US" sz="2400" u="none" dirty="0" err="1"/>
              <a:t>chỗ</a:t>
            </a:r>
            <a:r>
              <a:rPr lang="en-US" sz="2400" u="none" dirty="0"/>
              <a:t> </a:t>
            </a:r>
            <a:r>
              <a:rPr lang="en-US" sz="2400" u="none" dirty="0" err="1"/>
              <a:t>tiếp</a:t>
            </a:r>
            <a:r>
              <a:rPr lang="en-US" sz="2400" u="none" dirty="0"/>
              <a:t> </a:t>
            </a:r>
            <a:r>
              <a:rPr lang="en-US" sz="2400" u="none" dirty="0" err="1"/>
              <a:t>xúc</a:t>
            </a:r>
            <a:r>
              <a:rPr lang="en-US" sz="2400" u="none" dirty="0"/>
              <a:t> </a:t>
            </a:r>
            <a:r>
              <a:rPr lang="en-US" sz="2400" u="none" dirty="0" err="1"/>
              <a:t>giữa</a:t>
            </a:r>
            <a:r>
              <a:rPr lang="en-US" sz="2400" u="none" dirty="0"/>
              <a:t> </a:t>
            </a:r>
            <a:r>
              <a:rPr lang="en-US" sz="2400" u="none" dirty="0" err="1"/>
              <a:t>quả</a:t>
            </a:r>
            <a:r>
              <a:rPr lang="en-US" sz="2400" u="none" dirty="0"/>
              <a:t> </a:t>
            </a:r>
            <a:r>
              <a:rPr lang="en-US" sz="2400" u="none" dirty="0" err="1"/>
              <a:t>cầu</a:t>
            </a:r>
            <a:r>
              <a:rPr lang="en-US" sz="2400" u="none" dirty="0"/>
              <a:t> </a:t>
            </a:r>
            <a:r>
              <a:rPr lang="en-US" sz="2400" u="none" dirty="0" err="1"/>
              <a:t>và</a:t>
            </a:r>
            <a:r>
              <a:rPr lang="en-US" sz="2400" u="none" dirty="0"/>
              <a:t> </a:t>
            </a:r>
            <a:r>
              <a:rPr lang="en-US" sz="2400" u="none" dirty="0" err="1"/>
              <a:t>tường</a:t>
            </a:r>
            <a:r>
              <a:rPr lang="en-US" sz="2400" u="none" dirty="0"/>
              <a:t>. </a:t>
            </a:r>
            <a:r>
              <a:rPr lang="en-US" sz="2400" u="none" dirty="0" err="1"/>
              <a:t>Hãy</a:t>
            </a:r>
            <a:r>
              <a:rPr lang="en-US" sz="2400" u="none" dirty="0"/>
              <a:t> </a:t>
            </a:r>
            <a:r>
              <a:rPr lang="en-US" sz="2400" u="none" dirty="0" err="1"/>
              <a:t>xác</a:t>
            </a:r>
            <a:r>
              <a:rPr lang="en-US" sz="2400" u="none" dirty="0"/>
              <a:t> </a:t>
            </a:r>
            <a:r>
              <a:rPr lang="en-US" sz="2400" u="none" dirty="0" err="1"/>
              <a:t>định</a:t>
            </a:r>
            <a:r>
              <a:rPr lang="en-US" sz="2400" u="none" dirty="0"/>
              <a:t> </a:t>
            </a:r>
            <a:r>
              <a:rPr lang="en-US" sz="2400" u="none" dirty="0" err="1"/>
              <a:t>lực</a:t>
            </a:r>
            <a:r>
              <a:rPr lang="en-US" sz="2400" u="none" dirty="0"/>
              <a:t> </a:t>
            </a:r>
            <a:r>
              <a:rPr lang="en-US" sz="2400" u="none" dirty="0" err="1"/>
              <a:t>căng</a:t>
            </a:r>
            <a:r>
              <a:rPr lang="en-US" sz="2400" u="none" dirty="0"/>
              <a:t> </a:t>
            </a:r>
            <a:r>
              <a:rPr lang="en-US" sz="2400" u="none" dirty="0" err="1"/>
              <a:t>của</a:t>
            </a:r>
            <a:r>
              <a:rPr lang="en-US" sz="2400" u="none" dirty="0"/>
              <a:t> </a:t>
            </a:r>
            <a:r>
              <a:rPr lang="en-US" sz="2400" u="none" dirty="0" err="1"/>
              <a:t>dây</a:t>
            </a:r>
            <a:r>
              <a:rPr lang="en-US" sz="2400" u="none" dirty="0"/>
              <a:t> </a:t>
            </a:r>
            <a:r>
              <a:rPr lang="en-US" sz="2400" u="none" dirty="0" err="1"/>
              <a:t>và</a:t>
            </a:r>
            <a:r>
              <a:rPr lang="en-US" sz="2400" u="none" dirty="0"/>
              <a:t> </a:t>
            </a:r>
            <a:r>
              <a:rPr lang="en-US" sz="2400" u="none" dirty="0" err="1"/>
              <a:t>phản</a:t>
            </a:r>
            <a:r>
              <a:rPr lang="en-US" sz="2400" u="none" dirty="0"/>
              <a:t> </a:t>
            </a:r>
            <a:r>
              <a:rPr lang="en-US" sz="2400" u="none" dirty="0" err="1"/>
              <a:t>lực</a:t>
            </a:r>
            <a:r>
              <a:rPr lang="en-US" sz="2400" u="none" dirty="0"/>
              <a:t> </a:t>
            </a:r>
            <a:r>
              <a:rPr lang="en-US" sz="2400" u="none" dirty="0" err="1"/>
              <a:t>của</a:t>
            </a:r>
            <a:r>
              <a:rPr lang="en-US" sz="2400" u="none" dirty="0"/>
              <a:t> </a:t>
            </a:r>
            <a:r>
              <a:rPr lang="en-US" sz="2400" u="none" dirty="0" err="1"/>
              <a:t>tường</a:t>
            </a:r>
            <a:r>
              <a:rPr lang="en-US" sz="2400" u="none" dirty="0"/>
              <a:t> </a:t>
            </a:r>
            <a:r>
              <a:rPr lang="en-US" sz="2400" u="none" dirty="0" err="1"/>
              <a:t>lên</a:t>
            </a:r>
            <a:r>
              <a:rPr lang="en-US" sz="2400" u="none" dirty="0"/>
              <a:t> </a:t>
            </a:r>
            <a:r>
              <a:rPr lang="en-US" sz="2400" u="none" dirty="0" err="1"/>
              <a:t>quả</a:t>
            </a:r>
            <a:r>
              <a:rPr lang="en-US" sz="2400" u="none" dirty="0"/>
              <a:t> </a:t>
            </a:r>
            <a:r>
              <a:rPr lang="en-US" sz="2400" u="none" dirty="0" err="1"/>
              <a:t>cầu</a:t>
            </a:r>
            <a:r>
              <a:rPr lang="en-US" sz="2400" u="none" dirty="0"/>
              <a:t>.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505199" y="4529435"/>
            <a:ext cx="45720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u="none" dirty="0"/>
              <a:t>N = </a:t>
            </a:r>
            <a:r>
              <a:rPr lang="en-US" sz="2400" u="none" dirty="0" err="1"/>
              <a:t>P.tan</a:t>
            </a:r>
            <a:r>
              <a:rPr lang="en-US" sz="2400" u="none" dirty="0"/>
              <a:t> 30</a:t>
            </a:r>
            <a:r>
              <a:rPr lang="en-US" sz="2400" u="none" baseline="30000" dirty="0"/>
              <a:t>0</a:t>
            </a:r>
            <a:r>
              <a:rPr lang="en-US" sz="2400" u="none" dirty="0"/>
              <a:t>= </a:t>
            </a:r>
            <a:r>
              <a:rPr lang="en-US" sz="2400" u="none" dirty="0" smtClean="0"/>
              <a:t>40.0,577 </a:t>
            </a:r>
            <a:r>
              <a:rPr lang="en-US" sz="2400" u="none" dirty="0"/>
              <a:t>= 23,1 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10"/>
              <p:cNvSpPr txBox="1">
                <a:spLocks noChangeArrowheads="1"/>
              </p:cNvSpPr>
              <p:nvPr/>
            </p:nvSpPr>
            <p:spPr bwMode="auto">
              <a:xfrm>
                <a:off x="3428999" y="1783041"/>
                <a:ext cx="3810000" cy="12711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en-US" sz="2400" u="none" dirty="0" smtClean="0"/>
                  <a:t>Từ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đk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cân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bằng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𝑁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𝑇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𝑂</m:t>
                          </m:r>
                        </m:e>
                      </m:acc>
                    </m:oMath>
                  </m:oMathPara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33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8999" y="1783041"/>
                <a:ext cx="3810000" cy="1271117"/>
              </a:xfrm>
              <a:prstGeom prst="rect">
                <a:avLst/>
              </a:prstGeom>
              <a:blipFill rotWithShape="1">
                <a:blip r:embed="rId2"/>
                <a:stretch>
                  <a:fillRect l="-24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77"/>
              <p:cNvSpPr txBox="1">
                <a:spLocks noChangeArrowheads="1"/>
              </p:cNvSpPr>
              <p:nvPr/>
            </p:nvSpPr>
            <p:spPr bwMode="auto">
              <a:xfrm>
                <a:off x="3433481" y="3021076"/>
                <a:ext cx="4233467" cy="11946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u="none" dirty="0" smtClean="0"/>
                  <a:t>Theo </a:t>
                </a:r>
                <a:r>
                  <a:rPr lang="en-US" sz="2400" u="none" dirty="0" err="1"/>
                  <a:t>hình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u="none" smtClean="0">
                          <a:latin typeface="Cambria Math"/>
                        </a:rPr>
                        <m:t>𝑇</m:t>
                      </m:r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u="none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u="none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u="none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u="none" smtClean="0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b="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u="none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b="0" i="1" u="none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func>
                        </m:den>
                      </m:f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u="none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US" sz="2400" b="0" i="1" u="none" smtClean="0">
                              <a:latin typeface="Cambria Math"/>
                            </a:rPr>
                            <m:t>0,866</m:t>
                          </m:r>
                        </m:den>
                      </m:f>
                      <m:r>
                        <a:rPr lang="en-US" sz="2400" b="0" i="1" u="none" smtClean="0">
                          <a:latin typeface="Cambria Math"/>
                        </a:rPr>
                        <m:t>=46,2 </m:t>
                      </m:r>
                      <m:r>
                        <a:rPr lang="en-US" sz="2400" b="0" i="1" u="none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34" name="Text 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3481" y="3021076"/>
                <a:ext cx="4233467" cy="1194622"/>
              </a:xfrm>
              <a:prstGeom prst="rect">
                <a:avLst/>
              </a:prstGeom>
              <a:blipFill rotWithShape="1">
                <a:blip r:embed="rId3"/>
                <a:stretch>
                  <a:fillRect l="-2158" t="-40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00" name="Group 5"/>
          <p:cNvGrpSpPr>
            <a:grpSpLocks/>
          </p:cNvGrpSpPr>
          <p:nvPr/>
        </p:nvGrpSpPr>
        <p:grpSpPr bwMode="auto">
          <a:xfrm>
            <a:off x="304800" y="1943364"/>
            <a:ext cx="2009176" cy="3581136"/>
            <a:chOff x="1328917" y="2174875"/>
            <a:chExt cx="2286002" cy="4297375"/>
          </a:xfrm>
        </p:grpSpPr>
        <p:grpSp>
          <p:nvGrpSpPr>
            <p:cNvPr id="8201" name="Group 3"/>
            <p:cNvGrpSpPr>
              <a:grpSpLocks/>
            </p:cNvGrpSpPr>
            <p:nvPr/>
          </p:nvGrpSpPr>
          <p:grpSpPr bwMode="auto">
            <a:xfrm>
              <a:off x="1328917" y="2174875"/>
              <a:ext cx="2286002" cy="4297375"/>
              <a:chOff x="295275" y="2174875"/>
              <a:chExt cx="2286002" cy="4297375"/>
            </a:xfrm>
          </p:grpSpPr>
          <p:grpSp>
            <p:nvGrpSpPr>
              <p:cNvPr id="8212" name="Group 23"/>
              <p:cNvGrpSpPr>
                <a:grpSpLocks/>
              </p:cNvGrpSpPr>
              <p:nvPr/>
            </p:nvGrpSpPr>
            <p:grpSpPr bwMode="auto">
              <a:xfrm>
                <a:off x="295275" y="2174875"/>
                <a:ext cx="2143125" cy="3733800"/>
                <a:chOff x="295275" y="2174875"/>
                <a:chExt cx="2143125" cy="3733800"/>
              </a:xfrm>
            </p:grpSpPr>
            <p:grpSp>
              <p:nvGrpSpPr>
                <p:cNvPr id="8227" name="Group 21"/>
                <p:cNvGrpSpPr>
                  <a:grpSpLocks/>
                </p:cNvGrpSpPr>
                <p:nvPr/>
              </p:nvGrpSpPr>
              <p:grpSpPr bwMode="auto">
                <a:xfrm>
                  <a:off x="295275" y="2174875"/>
                  <a:ext cx="2143125" cy="3733800"/>
                  <a:chOff x="295275" y="2174875"/>
                  <a:chExt cx="2143125" cy="3733800"/>
                </a:xfrm>
              </p:grpSpPr>
              <p:grpSp>
                <p:nvGrpSpPr>
                  <p:cNvPr id="822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95275" y="2174875"/>
                    <a:ext cx="2143125" cy="3733800"/>
                    <a:chOff x="432" y="1488"/>
                    <a:chExt cx="1350" cy="2352"/>
                  </a:xfrm>
                </p:grpSpPr>
                <p:sp>
                  <p:nvSpPr>
                    <p:cNvPr id="8232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2" y="2592"/>
                      <a:ext cx="1200" cy="1200"/>
                    </a:xfrm>
                    <a:prstGeom prst="ellipse">
                      <a:avLst/>
                    </a:prstGeom>
                    <a:solidFill>
                      <a:schemeClr val="accent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u="none"/>
                    </a:p>
                  </p:txBody>
                </p:sp>
                <p:sp>
                  <p:nvSpPr>
                    <p:cNvPr id="8233" name="Rectangle 28" descr="Light downward diagonal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2" y="1488"/>
                      <a:ext cx="144" cy="2352"/>
                    </a:xfrm>
                    <a:prstGeom prst="rect">
                      <a:avLst/>
                    </a:prstGeom>
                    <a:pattFill prst="ltDnDiag">
                      <a:fgClr>
                        <a:schemeClr val="accent1"/>
                      </a:fgClr>
                      <a:bgClr>
                        <a:schemeClr val="tx1"/>
                      </a:bgClr>
                    </a:patt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u="none"/>
                    </a:p>
                  </p:txBody>
                </p:sp>
                <p:sp>
                  <p:nvSpPr>
                    <p:cNvPr id="8234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2" y="3182"/>
                      <a:ext cx="48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 u="none"/>
                    </a:p>
                  </p:txBody>
                </p:sp>
                <p:sp>
                  <p:nvSpPr>
                    <p:cNvPr id="8235" name="Line 31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562" y="1625"/>
                      <a:ext cx="624" cy="158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30" name="Text Box 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0537" y="3362325"/>
                    <a:ext cx="526106" cy="4801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n-US" sz="2000" u="none"/>
                      <a:t>30</a:t>
                    </a:r>
                    <a:r>
                      <a:rPr lang="en-US" sz="2000" u="none" baseline="30000"/>
                      <a:t>0</a:t>
                    </a:r>
                    <a:endParaRPr lang="en-US" sz="2000" u="none"/>
                  </a:p>
                </p:txBody>
              </p:sp>
              <p:sp>
                <p:nvSpPr>
                  <p:cNvPr id="7" name="Arc 6"/>
                  <p:cNvSpPr/>
                  <p:nvPr/>
                </p:nvSpPr>
                <p:spPr>
                  <a:xfrm rot="6951649">
                    <a:off x="376238" y="2820990"/>
                    <a:ext cx="508001" cy="533400"/>
                  </a:xfrm>
                  <a:prstGeom prst="arc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u="none"/>
                  </a:p>
                </p:txBody>
              </p:sp>
            </p:grpSp>
            <p:sp>
              <p:nvSpPr>
                <p:cNvPr id="8228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06475" y="4891086"/>
                  <a:ext cx="370614" cy="4801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sz="2000" u="none"/>
                    <a:t>O</a:t>
                  </a:r>
                </a:p>
              </p:txBody>
            </p:sp>
          </p:grpSp>
          <p:grpSp>
            <p:nvGrpSpPr>
              <p:cNvPr id="8213" name="Group 1"/>
              <p:cNvGrpSpPr>
                <a:grpSpLocks/>
              </p:cNvGrpSpPr>
              <p:nvPr/>
            </p:nvGrpSpPr>
            <p:grpSpPr bwMode="auto">
              <a:xfrm>
                <a:off x="1054098" y="3567108"/>
                <a:ext cx="1527179" cy="2905142"/>
                <a:chOff x="1054098" y="3567108"/>
                <a:chExt cx="1527179" cy="2905142"/>
              </a:xfrm>
            </p:grpSpPr>
            <p:sp>
              <p:nvSpPr>
                <p:cNvPr id="8214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1101683" y="3927475"/>
                  <a:ext cx="365118" cy="940596"/>
                </a:xfrm>
                <a:prstGeom prst="line">
                  <a:avLst/>
                </a:prstGeom>
                <a:noFill/>
                <a:ln w="31750">
                  <a:solidFill>
                    <a:srgbClr val="FA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215" name="Group 22"/>
                <p:cNvGrpSpPr>
                  <a:grpSpLocks/>
                </p:cNvGrpSpPr>
                <p:nvPr/>
              </p:nvGrpSpPr>
              <p:grpSpPr bwMode="auto">
                <a:xfrm>
                  <a:off x="1054098" y="3567108"/>
                  <a:ext cx="1527179" cy="2905142"/>
                  <a:chOff x="1054098" y="3567110"/>
                  <a:chExt cx="1527179" cy="2905133"/>
                </a:xfrm>
              </p:grpSpPr>
              <p:grpSp>
                <p:nvGrpSpPr>
                  <p:cNvPr id="82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1114425" y="3567110"/>
                    <a:ext cx="1466852" cy="2820988"/>
                    <a:chOff x="779" y="2038"/>
                    <a:chExt cx="924" cy="1777"/>
                  </a:xfrm>
                </p:grpSpPr>
                <p:sp>
                  <p:nvSpPr>
                    <p:cNvPr id="8223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9" y="2038"/>
                      <a:ext cx="253" cy="3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u="none"/>
                        <a:t>T</a:t>
                      </a:r>
                    </a:p>
                  </p:txBody>
                </p:sp>
                <p:sp>
                  <p:nvSpPr>
                    <p:cNvPr id="8224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28" y="2088"/>
                      <a:ext cx="11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25" name="Text Box 3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00" y="3513"/>
                      <a:ext cx="303" cy="3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u="none"/>
                        <a:t>-T</a:t>
                      </a:r>
                    </a:p>
                  </p:txBody>
                </p:sp>
                <p:sp>
                  <p:nvSpPr>
                    <p:cNvPr id="8226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08" y="3552"/>
                      <a:ext cx="11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217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054098" y="5992818"/>
                    <a:ext cx="327025" cy="479425"/>
                    <a:chOff x="1077" y="3653"/>
                    <a:chExt cx="206" cy="302"/>
                  </a:xfrm>
                </p:grpSpPr>
                <p:sp>
                  <p:nvSpPr>
                    <p:cNvPr id="8221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77" y="3653"/>
                      <a:ext cx="206" cy="3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u="none"/>
                        <a:t>P</a:t>
                      </a:r>
                    </a:p>
                  </p:txBody>
                </p:sp>
                <p:sp>
                  <p:nvSpPr>
                    <p:cNvPr id="822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15" y="3694"/>
                      <a:ext cx="149" cy="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218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1995490" y="4589458"/>
                    <a:ext cx="369888" cy="479425"/>
                    <a:chOff x="854" y="3162"/>
                    <a:chExt cx="233" cy="302"/>
                  </a:xfrm>
                </p:grpSpPr>
                <p:sp>
                  <p:nvSpPr>
                    <p:cNvPr id="8219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4" y="3162"/>
                      <a:ext cx="233" cy="3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 u="sng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r>
                        <a:rPr lang="en-US" sz="2000" u="none"/>
                        <a:t>N</a:t>
                      </a:r>
                    </a:p>
                  </p:txBody>
                </p:sp>
                <p:sp>
                  <p:nvSpPr>
                    <p:cNvPr id="8220" name="Line 4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41" y="3199"/>
                      <a:ext cx="11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8202" name="Group 4"/>
            <p:cNvGrpSpPr>
              <a:grpSpLocks/>
            </p:cNvGrpSpPr>
            <p:nvPr/>
          </p:nvGrpSpPr>
          <p:grpSpPr bwMode="auto">
            <a:xfrm>
              <a:off x="2471918" y="4891412"/>
              <a:ext cx="627896" cy="1193799"/>
              <a:chOff x="1421365" y="4902200"/>
              <a:chExt cx="627896" cy="1193799"/>
            </a:xfrm>
          </p:grpSpPr>
          <p:grpSp>
            <p:nvGrpSpPr>
              <p:cNvPr id="8204" name="Group 2"/>
              <p:cNvGrpSpPr>
                <a:grpSpLocks/>
              </p:cNvGrpSpPr>
              <p:nvPr/>
            </p:nvGrpSpPr>
            <p:grpSpPr bwMode="auto">
              <a:xfrm>
                <a:off x="1447800" y="4902200"/>
                <a:ext cx="601461" cy="1193799"/>
                <a:chOff x="1447800" y="4902200"/>
                <a:chExt cx="601461" cy="1193799"/>
              </a:xfrm>
            </p:grpSpPr>
            <p:sp>
              <p:nvSpPr>
                <p:cNvPr id="8206" name="Line 47"/>
                <p:cNvSpPr>
                  <a:spLocks noChangeShapeType="1"/>
                </p:cNvSpPr>
                <p:nvPr/>
              </p:nvSpPr>
              <p:spPr bwMode="auto">
                <a:xfrm>
                  <a:off x="1995490" y="4940300"/>
                  <a:ext cx="0" cy="105252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7" name="Line 48"/>
                <p:cNvSpPr>
                  <a:spLocks noChangeShapeType="1"/>
                </p:cNvSpPr>
                <p:nvPr/>
              </p:nvSpPr>
              <p:spPr bwMode="auto">
                <a:xfrm>
                  <a:off x="1458344" y="6057910"/>
                  <a:ext cx="535554" cy="476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8" name="Line 51"/>
                <p:cNvSpPr>
                  <a:spLocks noChangeShapeType="1"/>
                </p:cNvSpPr>
                <p:nvPr/>
              </p:nvSpPr>
              <p:spPr bwMode="auto">
                <a:xfrm flipH="1" flipV="1">
                  <a:off x="1479550" y="4902200"/>
                  <a:ext cx="514348" cy="1193799"/>
                </a:xfrm>
                <a:prstGeom prst="line">
                  <a:avLst/>
                </a:prstGeom>
                <a:noFill/>
                <a:ln w="31750">
                  <a:solidFill>
                    <a:srgbClr val="FFFF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9" name="Line 33"/>
                <p:cNvSpPr>
                  <a:spLocks noChangeShapeType="1"/>
                </p:cNvSpPr>
                <p:nvPr/>
              </p:nvSpPr>
              <p:spPr bwMode="auto">
                <a:xfrm>
                  <a:off x="1537640" y="4932224"/>
                  <a:ext cx="456258" cy="0"/>
                </a:xfrm>
                <a:prstGeom prst="line">
                  <a:avLst/>
                </a:prstGeom>
                <a:noFill/>
                <a:ln w="31750">
                  <a:solidFill>
                    <a:srgbClr val="FA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10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1447800" y="4971846"/>
                  <a:ext cx="21089" cy="1086065"/>
                </a:xfrm>
                <a:prstGeom prst="line">
                  <a:avLst/>
                </a:prstGeom>
                <a:noFill/>
                <a:ln w="31750">
                  <a:solidFill>
                    <a:srgbClr val="FA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Arc 36"/>
                <p:cNvSpPr/>
                <p:nvPr/>
              </p:nvSpPr>
              <p:spPr bwMode="auto">
                <a:xfrm rot="19004056">
                  <a:off x="1805541" y="5644836"/>
                  <a:ext cx="244475" cy="249238"/>
                </a:xfrm>
                <a:prstGeom prst="arc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u="none"/>
                </a:p>
              </p:txBody>
            </p:sp>
          </p:grpSp>
          <p:sp>
            <p:nvSpPr>
              <p:cNvPr id="39" name="Arc 38"/>
              <p:cNvSpPr/>
              <p:nvPr/>
            </p:nvSpPr>
            <p:spPr bwMode="auto">
              <a:xfrm rot="7911217">
                <a:off x="1423746" y="5002690"/>
                <a:ext cx="244476" cy="249238"/>
              </a:xfrm>
              <a:prstGeom prst="arc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u="none"/>
              </a:p>
            </p:txBody>
          </p:sp>
        </p:grpSp>
        <p:sp>
          <p:nvSpPr>
            <p:cNvPr id="8203" name="Line 32"/>
            <p:cNvSpPr>
              <a:spLocks noChangeShapeType="1"/>
            </p:cNvSpPr>
            <p:nvPr/>
          </p:nvSpPr>
          <p:spPr bwMode="auto">
            <a:xfrm>
              <a:off x="1498598" y="4925007"/>
              <a:ext cx="990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826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266700" y="208808"/>
            <a:ext cx="85725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b="1" u="none" dirty="0"/>
              <a:t>BT7:</a:t>
            </a:r>
            <a:r>
              <a:rPr lang="en-US" sz="2400" u="none" dirty="0"/>
              <a:t> </a:t>
            </a:r>
            <a:r>
              <a:rPr lang="vi-VN" sz="2400" u="none" dirty="0"/>
              <a:t>Hai mặt phẳng tạo với mặt phẳng nằm ngang các góc </a:t>
            </a:r>
            <a:r>
              <a:rPr lang="el-GR" sz="2400" u="none" dirty="0"/>
              <a:t>α=45</a:t>
            </a:r>
            <a:r>
              <a:rPr lang="vi-VN" sz="2400" u="none" baseline="30000" dirty="0"/>
              <a:t>o</a:t>
            </a:r>
            <a:r>
              <a:rPr lang="vi-VN" sz="2400" u="none" dirty="0"/>
              <a:t> . Trên hai mặt phẳng đó người ta đặt một quả cầu đồng chất có khối lượng 2kg. Bỏ qua ma sát và lấy g = 10 m/s</a:t>
            </a:r>
            <a:r>
              <a:rPr lang="vi-VN" sz="2400" u="none" baseline="30000" dirty="0"/>
              <a:t>2</a:t>
            </a:r>
            <a:r>
              <a:rPr lang="vi-VN" sz="2400" u="none" dirty="0"/>
              <a:t>.  Hỏi áp lực của quả cầu lên mỗi mặt phẳng đỡ bằng bao nhiêu?</a:t>
            </a:r>
            <a:endParaRPr lang="en-US" sz="2400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685" name="Text Box 77"/>
              <p:cNvSpPr txBox="1">
                <a:spLocks noChangeArrowheads="1"/>
              </p:cNvSpPr>
              <p:nvPr/>
            </p:nvSpPr>
            <p:spPr bwMode="auto">
              <a:xfrm>
                <a:off x="4343400" y="3390900"/>
                <a:ext cx="4224811" cy="14357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u="none" dirty="0" smtClean="0"/>
                  <a:t>Theo </a:t>
                </a:r>
                <a:r>
                  <a:rPr lang="en-US" u="none" dirty="0" err="1"/>
                  <a:t>hình</a:t>
                </a:r>
                <a:r>
                  <a:rPr lang="en-US" u="none" dirty="0"/>
                  <a:t> ta </a:t>
                </a:r>
                <a:r>
                  <a:rPr lang="en-US" u="none" dirty="0" err="1"/>
                  <a:t>có</a:t>
                </a:r>
                <a:r>
                  <a:rPr lang="en-US" u="none" dirty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u="none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u="none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u="none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u="none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u="none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u="none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u="none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 u="none">
                          <a:latin typeface="Cambria Math"/>
                        </a:rPr>
                        <m:t>=</m:t>
                      </m:r>
                      <m:r>
                        <a:rPr lang="en-US" b="0" i="1" u="none" smtClean="0">
                          <a:latin typeface="Cambria Math"/>
                        </a:rPr>
                        <m:t>𝑃</m:t>
                      </m:r>
                      <m:rad>
                        <m:radPr>
                          <m:degHide m:val="on"/>
                          <m:ctrlPr>
                            <a:rPr lang="en-US" b="0" i="1" u="none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u="none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i="1" u="none">
                          <a:latin typeface="Cambria Math"/>
                        </a:rPr>
                        <m:t>=</m:t>
                      </m:r>
                      <m:r>
                        <a:rPr lang="en-US" b="0" i="1" u="none" smtClean="0">
                          <a:latin typeface="Cambria Math"/>
                        </a:rPr>
                        <m:t>𝑚</m:t>
                      </m:r>
                      <m:r>
                        <a:rPr lang="en-US" b="0" i="1" u="none" smtClean="0">
                          <a:latin typeface="Cambria Math"/>
                        </a:rPr>
                        <m:t>.</m:t>
                      </m:r>
                      <m:r>
                        <a:rPr lang="en-US" b="0" i="1" u="none" smtClean="0">
                          <a:latin typeface="Cambria Math"/>
                        </a:rPr>
                        <m:t>𝑔</m:t>
                      </m:r>
                      <m:rad>
                        <m:radPr>
                          <m:degHide m:val="on"/>
                          <m:ctrlPr>
                            <a:rPr lang="en-US" i="1" u="none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u="none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i="1" u="none" dirty="0">
                  <a:latin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u="none">
                          <a:latin typeface="Cambria Math"/>
                        </a:rPr>
                        <m:t>=</m:t>
                      </m:r>
                      <m:r>
                        <a:rPr lang="en-US" i="1" u="none">
                          <a:latin typeface="Cambria Math"/>
                        </a:rPr>
                        <m:t>2</m:t>
                      </m:r>
                      <m:r>
                        <a:rPr lang="en-US" i="1" u="none">
                          <a:latin typeface="Cambria Math"/>
                        </a:rPr>
                        <m:t>.</m:t>
                      </m:r>
                      <m:r>
                        <a:rPr lang="en-US" i="1" u="none">
                          <a:latin typeface="Cambria Math"/>
                        </a:rPr>
                        <m:t>9</m:t>
                      </m:r>
                      <m:r>
                        <a:rPr lang="en-US" i="1" u="none">
                          <a:latin typeface="Cambria Math"/>
                        </a:rPr>
                        <m:t>,</m:t>
                      </m:r>
                      <m:r>
                        <a:rPr lang="en-US" i="1" u="none">
                          <a:latin typeface="Cambria Math"/>
                        </a:rPr>
                        <m:t>8</m:t>
                      </m:r>
                      <m:r>
                        <a:rPr lang="en-US" i="1" u="none">
                          <a:latin typeface="Cambria Math"/>
                        </a:rPr>
                        <m:t>.</m:t>
                      </m:r>
                      <m:r>
                        <a:rPr lang="en-US" b="0" i="1" u="none" smtClean="0">
                          <a:latin typeface="Cambria Math"/>
                        </a:rPr>
                        <m:t>1</m:t>
                      </m:r>
                      <m:r>
                        <a:rPr lang="en-US" i="1" u="none">
                          <a:latin typeface="Cambria Math"/>
                        </a:rPr>
                        <m:t>,</m:t>
                      </m:r>
                      <m:r>
                        <a:rPr lang="en-US" b="0" i="1" u="none" smtClean="0">
                          <a:latin typeface="Cambria Math"/>
                        </a:rPr>
                        <m:t>41</m:t>
                      </m:r>
                      <m:r>
                        <a:rPr lang="en-US" i="1" u="none">
                          <a:latin typeface="Cambria Math"/>
                        </a:rPr>
                        <m:t>=</m:t>
                      </m:r>
                      <m:r>
                        <a:rPr lang="en-US" b="0" i="1" u="none" smtClean="0">
                          <a:latin typeface="Cambria Math"/>
                        </a:rPr>
                        <m:t>14</m:t>
                      </m:r>
                      <m:r>
                        <a:rPr lang="en-US" b="0" i="1" u="none" smtClean="0">
                          <a:latin typeface="Cambria Math"/>
                        </a:rPr>
                        <m:t>,</m:t>
                      </m:r>
                      <m:r>
                        <a:rPr lang="en-US" b="0" i="1" u="none" smtClean="0">
                          <a:latin typeface="Cambria Math"/>
                        </a:rPr>
                        <m:t>1</m:t>
                      </m:r>
                      <m:r>
                        <a:rPr lang="en-US" i="1" u="none">
                          <a:latin typeface="Cambria Math"/>
                        </a:rPr>
                        <m:t> </m:t>
                      </m:r>
                      <m:r>
                        <a:rPr lang="en-US" i="1" u="none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u="none" dirty="0"/>
              </a:p>
            </p:txBody>
          </p:sp>
        </mc:Choice>
        <mc:Fallback xmlns="">
          <p:sp>
            <p:nvSpPr>
              <p:cNvPr id="68685" name="Text 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3400" y="3390900"/>
                <a:ext cx="4224811" cy="1435714"/>
              </a:xfrm>
              <a:prstGeom prst="rect">
                <a:avLst/>
              </a:prstGeom>
              <a:blipFill rotWithShape="1">
                <a:blip r:embed="rId2"/>
                <a:stretch>
                  <a:fillRect l="-3030" t="-42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44" name="TextBox 10"/>
              <p:cNvSpPr txBox="1">
                <a:spLocks noChangeArrowheads="1"/>
              </p:cNvSpPr>
              <p:nvPr/>
            </p:nvSpPr>
            <p:spPr bwMode="auto">
              <a:xfrm>
                <a:off x="4343400" y="2128956"/>
                <a:ext cx="3810000" cy="1046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u="none" dirty="0" smtClean="0"/>
                  <a:t>Từ</a:t>
                </a:r>
                <a:r>
                  <a:rPr lang="en-US" u="none" dirty="0"/>
                  <a:t> </a:t>
                </a:r>
                <a:r>
                  <a:rPr lang="en-US" u="none" dirty="0" err="1"/>
                  <a:t>đkiện</a:t>
                </a:r>
                <a:r>
                  <a:rPr lang="en-US" u="none" dirty="0"/>
                  <a:t> </a:t>
                </a:r>
                <a:r>
                  <a:rPr lang="en-US" u="none" dirty="0" err="1"/>
                  <a:t>cân</a:t>
                </a:r>
                <a:r>
                  <a:rPr lang="en-US" u="none" dirty="0"/>
                  <a:t> </a:t>
                </a:r>
                <a:r>
                  <a:rPr lang="en-US" u="none" dirty="0" err="1"/>
                  <a:t>bằng</a:t>
                </a:r>
                <a:r>
                  <a:rPr lang="en-US" u="none" dirty="0"/>
                  <a:t> ta </a:t>
                </a:r>
                <a:r>
                  <a:rPr lang="en-US" u="none" dirty="0" err="1"/>
                  <a:t>có</a:t>
                </a:r>
                <a:r>
                  <a:rPr lang="en-US" u="none" dirty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u="none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en-US" i="1" u="none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u="none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u="none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u="none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i="1" u="none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u="none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u="none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u="none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i="1" u="none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u="none">
                              <a:latin typeface="Cambria Math"/>
                            </a:rPr>
                            <m:t>𝑂</m:t>
                          </m:r>
                        </m:e>
                      </m:acc>
                    </m:oMath>
                  </m:oMathPara>
                </a14:m>
                <a:endParaRPr lang="en-US" u="none" dirty="0"/>
              </a:p>
            </p:txBody>
          </p:sp>
        </mc:Choice>
        <mc:Fallback xmlns="">
          <p:sp>
            <p:nvSpPr>
              <p:cNvPr id="10244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3400" y="2128956"/>
                <a:ext cx="3810000" cy="1046377"/>
              </a:xfrm>
              <a:prstGeom prst="rect">
                <a:avLst/>
              </a:prstGeom>
              <a:blipFill rotWithShape="1">
                <a:blip r:embed="rId3"/>
                <a:stretch>
                  <a:fillRect l="-3360" t="-58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58496"/>
            <a:ext cx="2895600" cy="225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27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85" grpId="0"/>
      <p:bldP spid="102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266700" y="233627"/>
            <a:ext cx="85725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400" b="1" u="none" dirty="0"/>
              <a:t>BT8:</a:t>
            </a:r>
            <a:r>
              <a:rPr lang="en-US" sz="2400" u="none" dirty="0"/>
              <a:t> </a:t>
            </a:r>
            <a:r>
              <a:rPr lang="vi-VN" sz="2400" u="none" dirty="0"/>
              <a:t>Một quả cầu đồng chất có khối lượng 3kg được treo vào tường nhờ một sợi dây. Dây làm với tường một góc </a:t>
            </a:r>
            <a:r>
              <a:rPr lang="el-GR" sz="2400" u="none" dirty="0"/>
              <a:t>α=20</a:t>
            </a:r>
            <a:r>
              <a:rPr lang="vi-VN" sz="2400" u="none" baseline="30000" dirty="0"/>
              <a:t>o</a:t>
            </a:r>
            <a:r>
              <a:rPr lang="vi-VN" sz="2400" u="none" dirty="0"/>
              <a:t>. Bỏ qua ma sát ở chỗ tiếp xúc của quả cầu với tường lấy g = 9,8 m/s</a:t>
            </a:r>
            <a:r>
              <a:rPr lang="vi-VN" sz="2400" u="none" baseline="30000" dirty="0"/>
              <a:t>2</a:t>
            </a:r>
            <a:r>
              <a:rPr lang="vi-VN" sz="2400" u="none" dirty="0"/>
              <a:t>.</a:t>
            </a:r>
            <a:r>
              <a:rPr lang="en-US" sz="2400" u="none" dirty="0"/>
              <a:t> </a:t>
            </a:r>
            <a:r>
              <a:rPr lang="en-US" sz="2400" u="none" dirty="0" err="1"/>
              <a:t>Hãy</a:t>
            </a:r>
            <a:r>
              <a:rPr lang="en-US" sz="2400" u="none" dirty="0"/>
              <a:t> </a:t>
            </a:r>
            <a:r>
              <a:rPr lang="en-US" sz="2400" u="none" dirty="0" err="1"/>
              <a:t>xác</a:t>
            </a:r>
            <a:r>
              <a:rPr lang="en-US" sz="2400" u="none" dirty="0"/>
              <a:t> </a:t>
            </a:r>
            <a:r>
              <a:rPr lang="en-US" sz="2400" u="none" dirty="0" err="1"/>
              <a:t>định</a:t>
            </a:r>
            <a:r>
              <a:rPr lang="en-US" sz="2400" u="none" dirty="0"/>
              <a:t> </a:t>
            </a:r>
            <a:r>
              <a:rPr lang="en-US" sz="2400" u="none" dirty="0" err="1"/>
              <a:t>lực</a:t>
            </a:r>
            <a:r>
              <a:rPr lang="en-US" sz="2400" u="none" dirty="0"/>
              <a:t> </a:t>
            </a:r>
            <a:r>
              <a:rPr lang="en-US" sz="2400" u="none" dirty="0" err="1"/>
              <a:t>căng</a:t>
            </a:r>
            <a:r>
              <a:rPr lang="en-US" sz="2400" u="none" dirty="0"/>
              <a:t> </a:t>
            </a:r>
            <a:r>
              <a:rPr lang="en-US" sz="2400" u="none" dirty="0" err="1"/>
              <a:t>của</a:t>
            </a:r>
            <a:r>
              <a:rPr lang="en-US" sz="2400" u="none" dirty="0"/>
              <a:t> </a:t>
            </a:r>
            <a:r>
              <a:rPr lang="en-US" sz="2400" u="none" dirty="0" err="1"/>
              <a:t>dây</a:t>
            </a:r>
            <a:r>
              <a:rPr lang="en-US" sz="2400" u="none" dirty="0"/>
              <a:t> </a:t>
            </a:r>
            <a:r>
              <a:rPr lang="en-US" sz="2400" u="none" dirty="0" err="1"/>
              <a:t>và</a:t>
            </a:r>
            <a:r>
              <a:rPr lang="en-US" sz="2400" u="none" dirty="0"/>
              <a:t> </a:t>
            </a:r>
            <a:r>
              <a:rPr lang="en-US" sz="2400" u="none" dirty="0" err="1"/>
              <a:t>phản</a:t>
            </a:r>
            <a:r>
              <a:rPr lang="en-US" sz="2400" u="none" dirty="0"/>
              <a:t> </a:t>
            </a:r>
            <a:r>
              <a:rPr lang="en-US" sz="2400" u="none" dirty="0" err="1"/>
              <a:t>lực</a:t>
            </a:r>
            <a:r>
              <a:rPr lang="en-US" sz="2400" u="none" dirty="0"/>
              <a:t> </a:t>
            </a:r>
            <a:r>
              <a:rPr lang="en-US" sz="2400" u="none" dirty="0" err="1"/>
              <a:t>của</a:t>
            </a:r>
            <a:r>
              <a:rPr lang="en-US" sz="2400" u="none" dirty="0"/>
              <a:t> </a:t>
            </a:r>
            <a:r>
              <a:rPr lang="en-US" sz="2400" u="none" dirty="0" err="1"/>
              <a:t>tường</a:t>
            </a:r>
            <a:r>
              <a:rPr lang="en-US" sz="2400" u="none" dirty="0"/>
              <a:t> </a:t>
            </a:r>
            <a:r>
              <a:rPr lang="en-US" sz="2400" u="none" dirty="0" err="1"/>
              <a:t>lên</a:t>
            </a:r>
            <a:r>
              <a:rPr lang="en-US" sz="2400" u="none" dirty="0"/>
              <a:t> </a:t>
            </a:r>
            <a:r>
              <a:rPr lang="en-US" sz="2400" u="none" dirty="0" err="1"/>
              <a:t>quả</a:t>
            </a:r>
            <a:r>
              <a:rPr lang="en-US" sz="2400" u="none" dirty="0"/>
              <a:t> </a:t>
            </a:r>
            <a:r>
              <a:rPr lang="en-US" sz="2400" u="none" dirty="0" err="1"/>
              <a:t>cầu</a:t>
            </a:r>
            <a:r>
              <a:rPr lang="en-US" sz="2400" u="none" dirty="0"/>
              <a:t>.</a:t>
            </a:r>
            <a:endParaRPr lang="vi-VN" sz="2400" u="non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38325"/>
            <a:ext cx="20574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3"/>
          <p:cNvSpPr txBox="1">
            <a:spLocks noChangeArrowheads="1"/>
          </p:cNvSpPr>
          <p:nvPr/>
        </p:nvSpPr>
        <p:spPr bwMode="auto">
          <a:xfrm>
            <a:off x="685800" y="4689494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u="none" dirty="0"/>
              <a:t>N = </a:t>
            </a:r>
            <a:r>
              <a:rPr lang="en-US" sz="2400" u="none" dirty="0" err="1"/>
              <a:t>P.tan</a:t>
            </a:r>
            <a:r>
              <a:rPr lang="en-US" sz="2400" u="none" dirty="0"/>
              <a:t> 30</a:t>
            </a:r>
            <a:r>
              <a:rPr lang="en-US" sz="2400" u="none" baseline="30000" dirty="0"/>
              <a:t>0</a:t>
            </a:r>
            <a:r>
              <a:rPr lang="en-US" sz="2400" u="none" dirty="0"/>
              <a:t>= </a:t>
            </a:r>
            <a:r>
              <a:rPr lang="en-US" sz="2400" u="none" dirty="0" smtClean="0"/>
              <a:t>2.9,8.0,577 </a:t>
            </a:r>
            <a:r>
              <a:rPr lang="en-US" sz="2400" u="none" dirty="0"/>
              <a:t>= </a:t>
            </a:r>
            <a:r>
              <a:rPr lang="en-US" sz="2400" u="none" dirty="0" smtClean="0"/>
              <a:t>11,3 </a:t>
            </a:r>
            <a:r>
              <a:rPr lang="en-US" sz="2400" u="none" dirty="0"/>
              <a:t>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10"/>
              <p:cNvSpPr txBox="1">
                <a:spLocks noChangeArrowheads="1"/>
              </p:cNvSpPr>
              <p:nvPr/>
            </p:nvSpPr>
            <p:spPr bwMode="auto">
              <a:xfrm>
                <a:off x="609600" y="1943100"/>
                <a:ext cx="3810000" cy="8757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u="none" dirty="0" smtClean="0"/>
                  <a:t>Từ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đk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cân</a:t>
                </a:r>
                <a:r>
                  <a:rPr lang="en-US" sz="2400" u="none" dirty="0"/>
                  <a:t> </a:t>
                </a:r>
                <a:r>
                  <a:rPr lang="en-US" sz="2400" u="none" dirty="0" err="1"/>
                  <a:t>bằng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i="1" u="none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𝑁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𝑇</m:t>
                          </m:r>
                        </m:e>
                      </m:acc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400" i="1" u="none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u="none" smtClean="0">
                              <a:latin typeface="Cambria Math"/>
                            </a:rPr>
                            <m:t>𝑂</m:t>
                          </m:r>
                        </m:e>
                      </m:acc>
                    </m:oMath>
                  </m:oMathPara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9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1943100"/>
                <a:ext cx="3810000" cy="875753"/>
              </a:xfrm>
              <a:prstGeom prst="rect">
                <a:avLst/>
              </a:prstGeom>
              <a:blipFill rotWithShape="1">
                <a:blip r:embed="rId3"/>
                <a:stretch>
                  <a:fillRect l="-2400" t="-55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7"/>
              <p:cNvSpPr txBox="1">
                <a:spLocks noChangeArrowheads="1"/>
              </p:cNvSpPr>
              <p:nvPr/>
            </p:nvSpPr>
            <p:spPr bwMode="auto">
              <a:xfrm>
                <a:off x="614082" y="3181135"/>
                <a:ext cx="4292137" cy="11946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 u="none" dirty="0" smtClean="0"/>
                  <a:t>Theo </a:t>
                </a:r>
                <a:r>
                  <a:rPr lang="en-US" sz="2400" u="none" dirty="0" err="1"/>
                  <a:t>hình</a:t>
                </a:r>
                <a:r>
                  <a:rPr lang="en-US" sz="2400" u="none" dirty="0"/>
                  <a:t> ta </a:t>
                </a:r>
                <a:r>
                  <a:rPr lang="en-US" sz="2400" u="none" dirty="0" err="1"/>
                  <a:t>có</a:t>
                </a:r>
                <a:r>
                  <a:rPr lang="en-US" sz="2400" u="none" dirty="0" smtClean="0"/>
                  <a:t>:</a:t>
                </a: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u="none" smtClean="0">
                          <a:latin typeface="Cambria Math"/>
                        </a:rPr>
                        <m:t>𝑇</m:t>
                      </m:r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u="none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func>
                            <m:funcPr>
                              <m:ctrlPr>
                                <a:rPr lang="en-US" sz="2400" b="0" i="1" u="none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u="none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400" b="0" i="1" u="none" smtClean="0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b="0" i="1" u="none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u="none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2400" b="0" i="1" u="none" smtClean="0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p>
                            </m:e>
                          </m:func>
                        </m:den>
                      </m:f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u="none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u="none" smtClean="0">
                              <a:latin typeface="Cambria Math"/>
                            </a:rPr>
                            <m:t>2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.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9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u="none" smtClean="0">
                              <a:latin typeface="Cambria Math"/>
                            </a:rPr>
                            <m:t>0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u="none" smtClean="0">
                              <a:latin typeface="Cambria Math"/>
                            </a:rPr>
                            <m:t>866</m:t>
                          </m:r>
                        </m:den>
                      </m:f>
                      <m:r>
                        <a:rPr lang="en-US" sz="2400" b="0" i="1" u="none" smtClean="0">
                          <a:latin typeface="Cambria Math"/>
                        </a:rPr>
                        <m:t>=</m:t>
                      </m:r>
                      <m:r>
                        <a:rPr lang="en-US" sz="2400" b="0" i="1" u="none" smtClean="0">
                          <a:latin typeface="Cambria Math"/>
                        </a:rPr>
                        <m:t>31</m:t>
                      </m:r>
                      <m:r>
                        <a:rPr lang="en-US" sz="2400" b="0" i="1" u="none" smtClean="0">
                          <a:latin typeface="Cambria Math"/>
                        </a:rPr>
                        <m:t>,</m:t>
                      </m:r>
                      <m:r>
                        <a:rPr lang="en-US" sz="2400" b="0" i="1" u="none" smtClean="0">
                          <a:latin typeface="Cambria Math"/>
                        </a:rPr>
                        <m:t>6</m:t>
                      </m:r>
                      <m:r>
                        <a:rPr lang="en-US" sz="2400" b="0" i="1" u="none" smtClean="0">
                          <a:latin typeface="Cambria Math"/>
                        </a:rPr>
                        <m:t> </m:t>
                      </m:r>
                      <m:r>
                        <a:rPr lang="en-US" sz="2400" b="0" i="1" u="none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400" u="none" dirty="0"/>
              </a:p>
            </p:txBody>
          </p:sp>
        </mc:Choice>
        <mc:Fallback xmlns="">
          <p:sp>
            <p:nvSpPr>
              <p:cNvPr id="10" name="Text 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082" y="3181135"/>
                <a:ext cx="4292137" cy="1194622"/>
              </a:xfrm>
              <a:prstGeom prst="rect">
                <a:avLst/>
              </a:prstGeom>
              <a:blipFill rotWithShape="1">
                <a:blip r:embed="rId4"/>
                <a:stretch>
                  <a:fillRect l="-2273" t="-40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52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8924" y="114300"/>
            <a:ext cx="86264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none" dirty="0">
                <a:solidFill>
                  <a:srgbClr val="FF0000"/>
                </a:solidFill>
              </a:rPr>
              <a:t>I. CÂN BẰNG CỦA MỘT VẬT CHỊU TÁC DỤNG </a:t>
            </a:r>
            <a:r>
              <a:rPr lang="en-US" b="1" u="none" dirty="0" smtClean="0">
                <a:solidFill>
                  <a:srgbClr val="FF0000"/>
                </a:solidFill>
              </a:rPr>
              <a:t>CỦA</a:t>
            </a:r>
            <a:r>
              <a:rPr lang="en-US" b="1" u="none" dirty="0">
                <a:solidFill>
                  <a:srgbClr val="FF0000"/>
                </a:solidFill>
              </a:rPr>
              <a:t> </a:t>
            </a:r>
            <a:r>
              <a:rPr lang="en-US" b="1" u="none" dirty="0" smtClean="0">
                <a:solidFill>
                  <a:srgbClr val="FF0000"/>
                </a:solidFill>
              </a:rPr>
              <a:t>HAI </a:t>
            </a:r>
            <a:r>
              <a:rPr lang="en-US" b="1" u="none" dirty="0">
                <a:solidFill>
                  <a:srgbClr val="FF0000"/>
                </a:solidFill>
              </a:rPr>
              <a:t>LỰC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15420" y="937281"/>
            <a:ext cx="22701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 dirty="0">
                <a:solidFill>
                  <a:srgbClr val="003399"/>
                </a:solidFill>
              </a:rPr>
              <a:t>1. </a:t>
            </a:r>
            <a:r>
              <a:rPr lang="en-US" b="1" i="1" u="none" dirty="0" err="1">
                <a:solidFill>
                  <a:srgbClr val="003399"/>
                </a:solidFill>
              </a:rPr>
              <a:t>Thí</a:t>
            </a:r>
            <a:r>
              <a:rPr lang="en-US" b="1" i="1" u="none" dirty="0">
                <a:solidFill>
                  <a:srgbClr val="003399"/>
                </a:solidFill>
              </a:rPr>
              <a:t> </a:t>
            </a:r>
            <a:r>
              <a:rPr lang="en-US" b="1" i="1" u="none" dirty="0" err="1">
                <a:solidFill>
                  <a:srgbClr val="003399"/>
                </a:solidFill>
              </a:rPr>
              <a:t>nghiệm</a:t>
            </a:r>
            <a:endParaRPr lang="en-US" b="1" i="1" u="none" dirty="0">
              <a:solidFill>
                <a:srgbClr val="003399"/>
              </a:solidFill>
            </a:endParaRPr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304801" y="1460501"/>
            <a:ext cx="3648075" cy="2619376"/>
            <a:chOff x="534" y="1392"/>
            <a:chExt cx="2298" cy="1980"/>
          </a:xfrm>
        </p:grpSpPr>
        <p:sp>
          <p:nvSpPr>
            <p:cNvPr id="19594" name="Line 24"/>
            <p:cNvSpPr>
              <a:spLocks noChangeShapeType="1"/>
            </p:cNvSpPr>
            <p:nvPr/>
          </p:nvSpPr>
          <p:spPr bwMode="auto">
            <a:xfrm>
              <a:off x="1994" y="1768"/>
              <a:ext cx="59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595" name="Group 57"/>
            <p:cNvGrpSpPr>
              <a:grpSpLocks/>
            </p:cNvGrpSpPr>
            <p:nvPr/>
          </p:nvGrpSpPr>
          <p:grpSpPr bwMode="auto">
            <a:xfrm>
              <a:off x="534" y="1440"/>
              <a:ext cx="2298" cy="1639"/>
              <a:chOff x="534" y="1440"/>
              <a:chExt cx="2298" cy="1639"/>
            </a:xfrm>
          </p:grpSpPr>
          <p:sp>
            <p:nvSpPr>
              <p:cNvPr id="19612" name="Line 23"/>
              <p:cNvSpPr>
                <a:spLocks noChangeShapeType="1"/>
              </p:cNvSpPr>
              <p:nvPr/>
            </p:nvSpPr>
            <p:spPr bwMode="auto">
              <a:xfrm>
                <a:off x="796" y="1762"/>
                <a:ext cx="44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3" name="Freeform 31"/>
              <p:cNvSpPr>
                <a:spLocks/>
              </p:cNvSpPr>
              <p:nvPr/>
            </p:nvSpPr>
            <p:spPr bwMode="auto">
              <a:xfrm>
                <a:off x="1248" y="1536"/>
                <a:ext cx="740" cy="484"/>
              </a:xfrm>
              <a:custGeom>
                <a:avLst/>
                <a:gdLst>
                  <a:gd name="T0" fmla="*/ 447 w 740"/>
                  <a:gd name="T1" fmla="*/ 65 h 484"/>
                  <a:gd name="T2" fmla="*/ 304 w 740"/>
                  <a:gd name="T3" fmla="*/ 0 h 484"/>
                  <a:gd name="T4" fmla="*/ 65 w 740"/>
                  <a:gd name="T5" fmla="*/ 39 h 484"/>
                  <a:gd name="T6" fmla="*/ 0 w 740"/>
                  <a:gd name="T7" fmla="*/ 149 h 484"/>
                  <a:gd name="T8" fmla="*/ 26 w 740"/>
                  <a:gd name="T9" fmla="*/ 363 h 484"/>
                  <a:gd name="T10" fmla="*/ 182 w 740"/>
                  <a:gd name="T11" fmla="*/ 434 h 484"/>
                  <a:gd name="T12" fmla="*/ 207 w 740"/>
                  <a:gd name="T13" fmla="*/ 447 h 484"/>
                  <a:gd name="T14" fmla="*/ 214 w 740"/>
                  <a:gd name="T15" fmla="*/ 466 h 484"/>
                  <a:gd name="T16" fmla="*/ 272 w 740"/>
                  <a:gd name="T17" fmla="*/ 479 h 484"/>
                  <a:gd name="T18" fmla="*/ 363 w 740"/>
                  <a:gd name="T19" fmla="*/ 460 h 484"/>
                  <a:gd name="T20" fmla="*/ 389 w 740"/>
                  <a:gd name="T21" fmla="*/ 421 h 484"/>
                  <a:gd name="T22" fmla="*/ 427 w 740"/>
                  <a:gd name="T23" fmla="*/ 395 h 484"/>
                  <a:gd name="T24" fmla="*/ 518 w 740"/>
                  <a:gd name="T25" fmla="*/ 434 h 484"/>
                  <a:gd name="T26" fmla="*/ 609 w 740"/>
                  <a:gd name="T27" fmla="*/ 395 h 484"/>
                  <a:gd name="T28" fmla="*/ 615 w 740"/>
                  <a:gd name="T29" fmla="*/ 376 h 484"/>
                  <a:gd name="T30" fmla="*/ 609 w 740"/>
                  <a:gd name="T31" fmla="*/ 285 h 484"/>
                  <a:gd name="T32" fmla="*/ 673 w 740"/>
                  <a:gd name="T33" fmla="*/ 266 h 484"/>
                  <a:gd name="T34" fmla="*/ 732 w 740"/>
                  <a:gd name="T35" fmla="*/ 240 h 484"/>
                  <a:gd name="T36" fmla="*/ 686 w 740"/>
                  <a:gd name="T37" fmla="*/ 91 h 484"/>
                  <a:gd name="T38" fmla="*/ 635 w 740"/>
                  <a:gd name="T39" fmla="*/ 46 h 484"/>
                  <a:gd name="T40" fmla="*/ 537 w 740"/>
                  <a:gd name="T41" fmla="*/ 33 h 484"/>
                  <a:gd name="T42" fmla="*/ 447 w 740"/>
                  <a:gd name="T43" fmla="*/ 65 h 48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40"/>
                  <a:gd name="T67" fmla="*/ 0 h 484"/>
                  <a:gd name="T68" fmla="*/ 740 w 740"/>
                  <a:gd name="T69" fmla="*/ 484 h 484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40" h="484">
                    <a:moveTo>
                      <a:pt x="447" y="65"/>
                    </a:moveTo>
                    <a:cubicBezTo>
                      <a:pt x="402" y="35"/>
                      <a:pt x="355" y="18"/>
                      <a:pt x="304" y="0"/>
                    </a:cubicBezTo>
                    <a:cubicBezTo>
                      <a:pt x="222" y="9"/>
                      <a:pt x="146" y="30"/>
                      <a:pt x="65" y="39"/>
                    </a:cubicBezTo>
                    <a:cubicBezTo>
                      <a:pt x="23" y="68"/>
                      <a:pt x="16" y="105"/>
                      <a:pt x="0" y="149"/>
                    </a:cubicBezTo>
                    <a:cubicBezTo>
                      <a:pt x="1" y="164"/>
                      <a:pt x="9" y="337"/>
                      <a:pt x="26" y="363"/>
                    </a:cubicBezTo>
                    <a:cubicBezTo>
                      <a:pt x="60" y="413"/>
                      <a:pt x="128" y="426"/>
                      <a:pt x="182" y="434"/>
                    </a:cubicBezTo>
                    <a:cubicBezTo>
                      <a:pt x="190" y="438"/>
                      <a:pt x="200" y="440"/>
                      <a:pt x="207" y="447"/>
                    </a:cubicBezTo>
                    <a:cubicBezTo>
                      <a:pt x="212" y="452"/>
                      <a:pt x="209" y="461"/>
                      <a:pt x="214" y="466"/>
                    </a:cubicBezTo>
                    <a:cubicBezTo>
                      <a:pt x="222" y="474"/>
                      <a:pt x="272" y="479"/>
                      <a:pt x="272" y="479"/>
                    </a:cubicBezTo>
                    <a:cubicBezTo>
                      <a:pt x="296" y="477"/>
                      <a:pt x="341" y="484"/>
                      <a:pt x="363" y="460"/>
                    </a:cubicBezTo>
                    <a:cubicBezTo>
                      <a:pt x="373" y="448"/>
                      <a:pt x="380" y="434"/>
                      <a:pt x="389" y="421"/>
                    </a:cubicBezTo>
                    <a:cubicBezTo>
                      <a:pt x="398" y="408"/>
                      <a:pt x="427" y="395"/>
                      <a:pt x="427" y="395"/>
                    </a:cubicBezTo>
                    <a:cubicBezTo>
                      <a:pt x="457" y="417"/>
                      <a:pt x="484" y="421"/>
                      <a:pt x="518" y="434"/>
                    </a:cubicBezTo>
                    <a:cubicBezTo>
                      <a:pt x="570" y="427"/>
                      <a:pt x="575" y="427"/>
                      <a:pt x="609" y="395"/>
                    </a:cubicBezTo>
                    <a:cubicBezTo>
                      <a:pt x="611" y="389"/>
                      <a:pt x="615" y="383"/>
                      <a:pt x="615" y="376"/>
                    </a:cubicBezTo>
                    <a:cubicBezTo>
                      <a:pt x="615" y="346"/>
                      <a:pt x="605" y="315"/>
                      <a:pt x="609" y="285"/>
                    </a:cubicBezTo>
                    <a:cubicBezTo>
                      <a:pt x="609" y="283"/>
                      <a:pt x="670" y="267"/>
                      <a:pt x="673" y="266"/>
                    </a:cubicBezTo>
                    <a:cubicBezTo>
                      <a:pt x="693" y="253"/>
                      <a:pt x="709" y="247"/>
                      <a:pt x="732" y="240"/>
                    </a:cubicBezTo>
                    <a:cubicBezTo>
                      <a:pt x="727" y="176"/>
                      <a:pt x="740" y="126"/>
                      <a:pt x="686" y="91"/>
                    </a:cubicBezTo>
                    <a:cubicBezTo>
                      <a:pt x="672" y="63"/>
                      <a:pt x="665" y="55"/>
                      <a:pt x="635" y="46"/>
                    </a:cubicBezTo>
                    <a:cubicBezTo>
                      <a:pt x="599" y="23"/>
                      <a:pt x="579" y="27"/>
                      <a:pt x="537" y="33"/>
                    </a:cubicBezTo>
                    <a:cubicBezTo>
                      <a:pt x="498" y="60"/>
                      <a:pt x="494" y="65"/>
                      <a:pt x="447" y="6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4" name="Oval 10"/>
              <p:cNvSpPr>
                <a:spLocks noChangeArrowheads="1"/>
              </p:cNvSpPr>
              <p:nvPr/>
            </p:nvSpPr>
            <p:spPr bwMode="auto">
              <a:xfrm>
                <a:off x="2400" y="176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u="none"/>
              </a:p>
            </p:txBody>
          </p:sp>
          <p:sp>
            <p:nvSpPr>
              <p:cNvPr id="19615" name="Line 13"/>
              <p:cNvSpPr>
                <a:spLocks noChangeShapeType="1"/>
              </p:cNvSpPr>
              <p:nvPr/>
            </p:nvSpPr>
            <p:spPr bwMode="auto">
              <a:xfrm>
                <a:off x="2385" y="1609"/>
                <a:ext cx="299" cy="0"/>
              </a:xfrm>
              <a:prstGeom prst="line">
                <a:avLst/>
              </a:prstGeom>
              <a:noFill/>
              <a:ln w="57150">
                <a:pattFill prst="wdDnDiag">
                  <a:fgClr>
                    <a:srgbClr val="000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6" name="Oval 15"/>
              <p:cNvSpPr>
                <a:spLocks noChangeArrowheads="1"/>
              </p:cNvSpPr>
              <p:nvPr/>
            </p:nvSpPr>
            <p:spPr bwMode="auto">
              <a:xfrm>
                <a:off x="666" y="1766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u="none"/>
              </a:p>
            </p:txBody>
          </p:sp>
          <p:sp>
            <p:nvSpPr>
              <p:cNvPr id="19617" name="Line 17"/>
              <p:cNvSpPr>
                <a:spLocks noChangeShapeType="1"/>
              </p:cNvSpPr>
              <p:nvPr/>
            </p:nvSpPr>
            <p:spPr bwMode="auto">
              <a:xfrm>
                <a:off x="827" y="1652"/>
                <a:ext cx="0" cy="22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8" name="Line 18"/>
              <p:cNvSpPr>
                <a:spLocks noChangeShapeType="1"/>
              </p:cNvSpPr>
              <p:nvPr/>
            </p:nvSpPr>
            <p:spPr bwMode="auto">
              <a:xfrm>
                <a:off x="677" y="1661"/>
                <a:ext cx="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19" name="Line 26"/>
              <p:cNvSpPr>
                <a:spLocks noChangeShapeType="1"/>
              </p:cNvSpPr>
              <p:nvPr/>
            </p:nvSpPr>
            <p:spPr bwMode="auto">
              <a:xfrm>
                <a:off x="2688" y="2544"/>
                <a:ext cx="0" cy="43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0" name="Line 27"/>
              <p:cNvSpPr>
                <a:spLocks noChangeShapeType="1"/>
              </p:cNvSpPr>
              <p:nvPr/>
            </p:nvSpPr>
            <p:spPr bwMode="auto">
              <a:xfrm>
                <a:off x="2685" y="1865"/>
                <a:ext cx="0" cy="57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21" name="Rectangle 32"/>
              <p:cNvSpPr>
                <a:spLocks noChangeArrowheads="1"/>
              </p:cNvSpPr>
              <p:nvPr/>
            </p:nvSpPr>
            <p:spPr bwMode="auto">
              <a:xfrm>
                <a:off x="2544" y="24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grpSp>
            <p:nvGrpSpPr>
              <p:cNvPr id="19622" name="Group 43"/>
              <p:cNvGrpSpPr>
                <a:grpSpLocks/>
              </p:cNvGrpSpPr>
              <p:nvPr/>
            </p:nvGrpSpPr>
            <p:grpSpPr bwMode="auto">
              <a:xfrm>
                <a:off x="2016" y="1440"/>
                <a:ext cx="318" cy="396"/>
                <a:chOff x="2016" y="1440"/>
                <a:chExt cx="318" cy="396"/>
              </a:xfrm>
            </p:grpSpPr>
            <p:sp>
              <p:nvSpPr>
                <p:cNvPr id="1962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016" y="1440"/>
                  <a:ext cx="318" cy="3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u="none"/>
                    <a:t>F</a:t>
                  </a:r>
                  <a:r>
                    <a:rPr lang="en-US" u="none" baseline="-25000"/>
                    <a:t>1</a:t>
                  </a:r>
                  <a:endParaRPr lang="en-US" u="none"/>
                </a:p>
              </p:txBody>
            </p:sp>
            <p:sp>
              <p:nvSpPr>
                <p:cNvPr id="19628" name="Line 42"/>
                <p:cNvSpPr>
                  <a:spLocks noChangeShapeType="1"/>
                </p:cNvSpPr>
                <p:nvPr/>
              </p:nvSpPr>
              <p:spPr bwMode="auto">
                <a:xfrm>
                  <a:off x="2028" y="1488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623" name="Group 50"/>
              <p:cNvGrpSpPr>
                <a:grpSpLocks/>
              </p:cNvGrpSpPr>
              <p:nvPr/>
            </p:nvGrpSpPr>
            <p:grpSpPr bwMode="auto">
              <a:xfrm>
                <a:off x="534" y="1961"/>
                <a:ext cx="288" cy="1118"/>
                <a:chOff x="864" y="1961"/>
                <a:chExt cx="288" cy="1118"/>
              </a:xfrm>
            </p:grpSpPr>
            <p:sp>
              <p:nvSpPr>
                <p:cNvPr id="19624" name="Line 47"/>
                <p:cNvSpPr>
                  <a:spLocks noChangeShapeType="1"/>
                </p:cNvSpPr>
                <p:nvPr/>
              </p:nvSpPr>
              <p:spPr bwMode="auto">
                <a:xfrm>
                  <a:off x="1008" y="2640"/>
                  <a:ext cx="0" cy="43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25" name="Line 48"/>
                <p:cNvSpPr>
                  <a:spLocks noChangeShapeType="1"/>
                </p:cNvSpPr>
                <p:nvPr/>
              </p:nvSpPr>
              <p:spPr bwMode="auto">
                <a:xfrm>
                  <a:off x="1005" y="1961"/>
                  <a:ext cx="0" cy="5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26" name="Rectangle 49"/>
                <p:cNvSpPr>
                  <a:spLocks noChangeArrowheads="1"/>
                </p:cNvSpPr>
                <p:nvPr/>
              </p:nvSpPr>
              <p:spPr bwMode="auto">
                <a:xfrm>
                  <a:off x="864" y="2496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u="none"/>
                </a:p>
              </p:txBody>
            </p:sp>
          </p:grpSp>
        </p:grpSp>
        <p:sp>
          <p:nvSpPr>
            <p:cNvPr id="19596" name="Line 11"/>
            <p:cNvSpPr>
              <a:spLocks noChangeShapeType="1"/>
            </p:cNvSpPr>
            <p:nvPr/>
          </p:nvSpPr>
          <p:spPr bwMode="auto">
            <a:xfrm>
              <a:off x="2383" y="1643"/>
              <a:ext cx="30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7" name="Line 12"/>
            <p:cNvSpPr>
              <a:spLocks noChangeShapeType="1"/>
            </p:cNvSpPr>
            <p:nvPr/>
          </p:nvSpPr>
          <p:spPr bwMode="auto">
            <a:xfrm flipH="1">
              <a:off x="2544" y="1644"/>
              <a:ext cx="2" cy="2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8" name="Line 16"/>
            <p:cNvSpPr>
              <a:spLocks noChangeShapeType="1"/>
            </p:cNvSpPr>
            <p:nvPr/>
          </p:nvSpPr>
          <p:spPr bwMode="auto">
            <a:xfrm>
              <a:off x="674" y="1624"/>
              <a:ext cx="300" cy="0"/>
            </a:xfrm>
            <a:prstGeom prst="line">
              <a:avLst/>
            </a:prstGeom>
            <a:noFill/>
            <a:ln w="57150">
              <a:pattFill prst="wdDnDiag">
                <a:fgClr>
                  <a:srgbClr val="0000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99" name="Line 21"/>
            <p:cNvSpPr>
              <a:spLocks noChangeShapeType="1"/>
            </p:cNvSpPr>
            <p:nvPr/>
          </p:nvSpPr>
          <p:spPr bwMode="auto">
            <a:xfrm flipH="1">
              <a:off x="1096" y="1762"/>
              <a:ext cx="449" cy="0"/>
            </a:xfrm>
            <a:prstGeom prst="line">
              <a:avLst/>
            </a:prstGeom>
            <a:noFill/>
            <a:ln w="25400">
              <a:solidFill>
                <a:srgbClr val="FA0000"/>
              </a:solidFill>
              <a:round/>
              <a:headEnd type="oval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00" name="Line 22"/>
            <p:cNvSpPr>
              <a:spLocks noChangeShapeType="1"/>
            </p:cNvSpPr>
            <p:nvPr/>
          </p:nvSpPr>
          <p:spPr bwMode="auto">
            <a:xfrm flipH="1">
              <a:off x="1694" y="1768"/>
              <a:ext cx="450" cy="0"/>
            </a:xfrm>
            <a:prstGeom prst="line">
              <a:avLst/>
            </a:prstGeom>
            <a:noFill/>
            <a:ln w="25400">
              <a:solidFill>
                <a:srgbClr val="FA0000"/>
              </a:solidFill>
              <a:round/>
              <a:headEnd type="triangle" w="med" len="med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601" name="Object 34"/>
            <p:cNvGraphicFramePr>
              <a:graphicFrameLocks noChangeAspect="1"/>
            </p:cNvGraphicFramePr>
            <p:nvPr/>
          </p:nvGraphicFramePr>
          <p:xfrm>
            <a:off x="1524" y="2377"/>
            <a:ext cx="72" cy="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74" name="Equation" r:id="rId3" imgW="114102" imgH="177492" progId="Equation.DSMT4">
                    <p:embed/>
                  </p:oleObj>
                </mc:Choice>
                <mc:Fallback>
                  <p:oleObj name="Equation" r:id="rId3" imgW="114102" imgH="177492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" y="2377"/>
                          <a:ext cx="72" cy="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602" name="Text Box 36"/>
            <p:cNvSpPr txBox="1">
              <a:spLocks noChangeArrowheads="1"/>
            </p:cNvSpPr>
            <p:nvPr/>
          </p:nvSpPr>
          <p:spPr bwMode="auto">
            <a:xfrm>
              <a:off x="2054" y="1434"/>
              <a:ext cx="116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u="none"/>
            </a:p>
          </p:txBody>
        </p:sp>
        <p:grpSp>
          <p:nvGrpSpPr>
            <p:cNvPr id="19603" name="Group 53"/>
            <p:cNvGrpSpPr>
              <a:grpSpLocks/>
            </p:cNvGrpSpPr>
            <p:nvPr/>
          </p:nvGrpSpPr>
          <p:grpSpPr bwMode="auto">
            <a:xfrm>
              <a:off x="710" y="2970"/>
              <a:ext cx="318" cy="396"/>
              <a:chOff x="710" y="2970"/>
              <a:chExt cx="318" cy="396"/>
            </a:xfrm>
          </p:grpSpPr>
          <p:sp>
            <p:nvSpPr>
              <p:cNvPr id="19610" name="Text Box 51"/>
              <p:cNvSpPr txBox="1">
                <a:spLocks noChangeArrowheads="1"/>
              </p:cNvSpPr>
              <p:nvPr/>
            </p:nvSpPr>
            <p:spPr bwMode="auto">
              <a:xfrm>
                <a:off x="710" y="2970"/>
                <a:ext cx="318" cy="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u="none"/>
                  <a:t>P</a:t>
                </a:r>
                <a:r>
                  <a:rPr lang="en-US" u="none" baseline="-25000"/>
                  <a:t>2</a:t>
                </a:r>
                <a:endParaRPr lang="en-US" u="none"/>
              </a:p>
            </p:txBody>
          </p:sp>
          <p:sp>
            <p:nvSpPr>
              <p:cNvPr id="19611" name="Line 52"/>
              <p:cNvSpPr>
                <a:spLocks noChangeShapeType="1"/>
              </p:cNvSpPr>
              <p:nvPr/>
            </p:nvSpPr>
            <p:spPr bwMode="auto">
              <a:xfrm>
                <a:off x="756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04" name="Group 54"/>
            <p:cNvGrpSpPr>
              <a:grpSpLocks/>
            </p:cNvGrpSpPr>
            <p:nvPr/>
          </p:nvGrpSpPr>
          <p:grpSpPr bwMode="auto">
            <a:xfrm>
              <a:off x="2496" y="2976"/>
              <a:ext cx="318" cy="396"/>
              <a:chOff x="710" y="2970"/>
              <a:chExt cx="318" cy="396"/>
            </a:xfrm>
          </p:grpSpPr>
          <p:sp>
            <p:nvSpPr>
              <p:cNvPr id="19608" name="Text Box 55"/>
              <p:cNvSpPr txBox="1">
                <a:spLocks noChangeArrowheads="1"/>
              </p:cNvSpPr>
              <p:nvPr/>
            </p:nvSpPr>
            <p:spPr bwMode="auto">
              <a:xfrm>
                <a:off x="710" y="2970"/>
                <a:ext cx="318" cy="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u="none"/>
                  <a:t>P</a:t>
                </a:r>
                <a:r>
                  <a:rPr lang="en-US" u="none" baseline="-25000"/>
                  <a:t>1</a:t>
                </a:r>
                <a:endParaRPr lang="en-US" u="none"/>
              </a:p>
            </p:txBody>
          </p:sp>
          <p:sp>
            <p:nvSpPr>
              <p:cNvPr id="19609" name="Line 56"/>
              <p:cNvSpPr>
                <a:spLocks noChangeShapeType="1"/>
              </p:cNvSpPr>
              <p:nvPr/>
            </p:nvSpPr>
            <p:spPr bwMode="auto">
              <a:xfrm>
                <a:off x="756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05" name="Group 44"/>
            <p:cNvGrpSpPr>
              <a:grpSpLocks/>
            </p:cNvGrpSpPr>
            <p:nvPr/>
          </p:nvGrpSpPr>
          <p:grpSpPr bwMode="auto">
            <a:xfrm>
              <a:off x="1008" y="1392"/>
              <a:ext cx="318" cy="396"/>
              <a:chOff x="2016" y="1440"/>
              <a:chExt cx="318" cy="396"/>
            </a:xfrm>
          </p:grpSpPr>
          <p:sp>
            <p:nvSpPr>
              <p:cNvPr id="19606" name="Text Box 45"/>
              <p:cNvSpPr txBox="1">
                <a:spLocks noChangeArrowheads="1"/>
              </p:cNvSpPr>
              <p:nvPr/>
            </p:nvSpPr>
            <p:spPr bwMode="auto">
              <a:xfrm>
                <a:off x="2016" y="1440"/>
                <a:ext cx="318" cy="3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u="none"/>
                  <a:t>F</a:t>
                </a:r>
                <a:r>
                  <a:rPr lang="en-US" u="none" baseline="-25000"/>
                  <a:t>2</a:t>
                </a:r>
                <a:endParaRPr lang="en-US" u="none"/>
              </a:p>
            </p:txBody>
          </p:sp>
          <p:sp>
            <p:nvSpPr>
              <p:cNvPr id="19607" name="Line 46"/>
              <p:cNvSpPr>
                <a:spLocks noChangeShapeType="1"/>
              </p:cNvSpPr>
              <p:nvPr/>
            </p:nvSpPr>
            <p:spPr bwMode="auto">
              <a:xfrm>
                <a:off x="2028" y="14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0" y="4254501"/>
            <a:ext cx="8980488" cy="1194594"/>
            <a:chOff x="103" y="997"/>
            <a:chExt cx="5657" cy="903"/>
          </a:xfrm>
        </p:grpSpPr>
        <p:grpSp>
          <p:nvGrpSpPr>
            <p:cNvPr id="19465" name="Group 41"/>
            <p:cNvGrpSpPr>
              <a:grpSpLocks/>
            </p:cNvGrpSpPr>
            <p:nvPr/>
          </p:nvGrpSpPr>
          <p:grpSpPr bwMode="auto">
            <a:xfrm>
              <a:off x="103" y="997"/>
              <a:ext cx="5657" cy="903"/>
              <a:chOff x="126" y="2677"/>
              <a:chExt cx="5657" cy="903"/>
            </a:xfrm>
          </p:grpSpPr>
          <p:sp>
            <p:nvSpPr>
              <p:cNvPr id="19469" name="Freeform 42"/>
              <p:cNvSpPr>
                <a:spLocks/>
              </p:cNvSpPr>
              <p:nvPr/>
            </p:nvSpPr>
            <p:spPr bwMode="auto">
              <a:xfrm>
                <a:off x="2411" y="2832"/>
                <a:ext cx="1104" cy="748"/>
              </a:xfrm>
              <a:custGeom>
                <a:avLst/>
                <a:gdLst>
                  <a:gd name="T0" fmla="*/ 1 w 1991"/>
                  <a:gd name="T1" fmla="*/ 61 h 1038"/>
                  <a:gd name="T2" fmla="*/ 2 w 1991"/>
                  <a:gd name="T3" fmla="*/ 19 h 1038"/>
                  <a:gd name="T4" fmla="*/ 10 w 1991"/>
                  <a:gd name="T5" fmla="*/ 1 h 1038"/>
                  <a:gd name="T6" fmla="*/ 20 w 1991"/>
                  <a:gd name="T7" fmla="*/ 27 h 1038"/>
                  <a:gd name="T8" fmla="*/ 28 w 1991"/>
                  <a:gd name="T9" fmla="*/ 36 h 1038"/>
                  <a:gd name="T10" fmla="*/ 38 w 1991"/>
                  <a:gd name="T11" fmla="*/ 18 h 1038"/>
                  <a:gd name="T12" fmla="*/ 46 w 1991"/>
                  <a:gd name="T13" fmla="*/ 2 h 1038"/>
                  <a:gd name="T14" fmla="*/ 53 w 1991"/>
                  <a:gd name="T15" fmla="*/ 10 h 1038"/>
                  <a:gd name="T16" fmla="*/ 57 w 1991"/>
                  <a:gd name="T17" fmla="*/ 44 h 1038"/>
                  <a:gd name="T18" fmla="*/ 57 w 1991"/>
                  <a:gd name="T19" fmla="*/ 84 h 1038"/>
                  <a:gd name="T20" fmla="*/ 52 w 1991"/>
                  <a:gd name="T21" fmla="*/ 118 h 1038"/>
                  <a:gd name="T22" fmla="*/ 39 w 1991"/>
                  <a:gd name="T23" fmla="*/ 141 h 1038"/>
                  <a:gd name="T24" fmla="*/ 25 w 1991"/>
                  <a:gd name="T25" fmla="*/ 141 h 1038"/>
                  <a:gd name="T26" fmla="*/ 15 w 1991"/>
                  <a:gd name="T27" fmla="*/ 130 h 1038"/>
                  <a:gd name="T28" fmla="*/ 6 w 1991"/>
                  <a:gd name="T29" fmla="*/ 102 h 1038"/>
                  <a:gd name="T30" fmla="*/ 1 w 1991"/>
                  <a:gd name="T31" fmla="*/ 61 h 103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91"/>
                  <a:gd name="T49" fmla="*/ 0 h 1038"/>
                  <a:gd name="T50" fmla="*/ 1991 w 1991"/>
                  <a:gd name="T51" fmla="*/ 1038 h 103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91" h="1038">
                    <a:moveTo>
                      <a:pt x="30" y="438"/>
                    </a:moveTo>
                    <a:cubicBezTo>
                      <a:pt x="4" y="341"/>
                      <a:pt x="0" y="212"/>
                      <a:pt x="52" y="141"/>
                    </a:cubicBezTo>
                    <a:cubicBezTo>
                      <a:pt x="104" y="70"/>
                      <a:pt x="234" y="0"/>
                      <a:pt x="340" y="9"/>
                    </a:cubicBezTo>
                    <a:cubicBezTo>
                      <a:pt x="446" y="18"/>
                      <a:pt x="584" y="152"/>
                      <a:pt x="689" y="193"/>
                    </a:cubicBezTo>
                    <a:cubicBezTo>
                      <a:pt x="794" y="234"/>
                      <a:pt x="872" y="268"/>
                      <a:pt x="972" y="257"/>
                    </a:cubicBezTo>
                    <a:cubicBezTo>
                      <a:pt x="1072" y="246"/>
                      <a:pt x="1192" y="165"/>
                      <a:pt x="1292" y="125"/>
                    </a:cubicBezTo>
                    <a:cubicBezTo>
                      <a:pt x="1392" y="85"/>
                      <a:pt x="1482" y="26"/>
                      <a:pt x="1572" y="17"/>
                    </a:cubicBezTo>
                    <a:cubicBezTo>
                      <a:pt x="1662" y="8"/>
                      <a:pt x="1765" y="20"/>
                      <a:pt x="1830" y="70"/>
                    </a:cubicBezTo>
                    <a:cubicBezTo>
                      <a:pt x="1895" y="120"/>
                      <a:pt x="1940" y="227"/>
                      <a:pt x="1962" y="316"/>
                    </a:cubicBezTo>
                    <a:cubicBezTo>
                      <a:pt x="1984" y="404"/>
                      <a:pt x="1991" y="513"/>
                      <a:pt x="1962" y="602"/>
                    </a:cubicBezTo>
                    <a:cubicBezTo>
                      <a:pt x="1932" y="690"/>
                      <a:pt x="1889" y="779"/>
                      <a:pt x="1786" y="847"/>
                    </a:cubicBezTo>
                    <a:cubicBezTo>
                      <a:pt x="1684" y="915"/>
                      <a:pt x="1501" y="983"/>
                      <a:pt x="1347" y="1011"/>
                    </a:cubicBezTo>
                    <a:cubicBezTo>
                      <a:pt x="1193" y="1038"/>
                      <a:pt x="1003" y="1024"/>
                      <a:pt x="864" y="1011"/>
                    </a:cubicBezTo>
                    <a:cubicBezTo>
                      <a:pt x="725" y="997"/>
                      <a:pt x="623" y="977"/>
                      <a:pt x="513" y="929"/>
                    </a:cubicBezTo>
                    <a:cubicBezTo>
                      <a:pt x="403" y="881"/>
                      <a:pt x="286" y="806"/>
                      <a:pt x="206" y="725"/>
                    </a:cubicBezTo>
                    <a:cubicBezTo>
                      <a:pt x="125" y="643"/>
                      <a:pt x="67" y="541"/>
                      <a:pt x="30" y="43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470" name="Group 43"/>
              <p:cNvGrpSpPr>
                <a:grpSpLocks/>
              </p:cNvGrpSpPr>
              <p:nvPr/>
            </p:nvGrpSpPr>
            <p:grpSpPr bwMode="auto">
              <a:xfrm>
                <a:off x="126" y="2677"/>
                <a:ext cx="5657" cy="664"/>
                <a:chOff x="126" y="2677"/>
                <a:chExt cx="5657" cy="664"/>
              </a:xfrm>
            </p:grpSpPr>
            <p:sp>
              <p:nvSpPr>
                <p:cNvPr id="19471" name="Line 44"/>
                <p:cNvSpPr>
                  <a:spLocks noChangeShapeType="1"/>
                </p:cNvSpPr>
                <p:nvPr/>
              </p:nvSpPr>
              <p:spPr bwMode="auto">
                <a:xfrm>
                  <a:off x="1694" y="3186"/>
                  <a:ext cx="850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472" name="Group 45"/>
                <p:cNvGrpSpPr>
                  <a:grpSpLocks/>
                </p:cNvGrpSpPr>
                <p:nvPr/>
              </p:nvGrpSpPr>
              <p:grpSpPr bwMode="auto">
                <a:xfrm>
                  <a:off x="126" y="3062"/>
                  <a:ext cx="1897" cy="279"/>
                  <a:chOff x="624" y="1200"/>
                  <a:chExt cx="1668" cy="246"/>
                </a:xfrm>
              </p:grpSpPr>
              <p:sp>
                <p:nvSpPr>
                  <p:cNvPr id="19539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2196" y="1284"/>
                    <a:ext cx="96" cy="48"/>
                  </a:xfrm>
                  <a:prstGeom prst="ellipse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9540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1569" y="1272"/>
                    <a:ext cx="640" cy="72"/>
                    <a:chOff x="748" y="2387"/>
                    <a:chExt cx="3630" cy="408"/>
                  </a:xfrm>
                </p:grpSpPr>
                <p:grpSp>
                  <p:nvGrpSpPr>
                    <p:cNvPr id="19547" name="Group 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8" y="2387"/>
                      <a:ext cx="3630" cy="408"/>
                      <a:chOff x="748" y="2523"/>
                      <a:chExt cx="3630" cy="408"/>
                    </a:xfrm>
                  </p:grpSpPr>
                  <p:sp>
                    <p:nvSpPr>
                      <p:cNvPr id="19589" name="Rectangle 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2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90" name="Rectangle 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7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CC0099"/>
                      </a:solidFill>
                      <a:ln w="9525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sz="1800" u="none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9591" name="Rectangle 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12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92" name="Rectangle 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75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CC0099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sz="1800" u="none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19593" name="Rectangle 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48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9548" name="Group 5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8" y="2387"/>
                      <a:ext cx="3539" cy="182"/>
                      <a:chOff x="748" y="2568"/>
                      <a:chExt cx="3539" cy="318"/>
                    </a:xfrm>
                  </p:grpSpPr>
                  <p:sp>
                    <p:nvSpPr>
                      <p:cNvPr id="19549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8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0" name="Line 5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1" name="Line 5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3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2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2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3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1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4" name="Line 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5" name="Line 6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6" name="Line 6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83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7" name="Line 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74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8" name="Line 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65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59" name="Line 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55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0" name="Lin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6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1" name="Line 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837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2" name="Lin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927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3" name="Lin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4" name="Lin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5" name="Line 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9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6" name="Line 7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9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7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8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7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69" name="Line 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63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0" name="Line 7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5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1" name="Line 7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74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2" name="Line 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3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3" name="Line 7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6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4" name="Line 8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1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5" name="Line 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0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6" name="Line 8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98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7" name="Line 8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89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8" name="Line 8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80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79" name="Line 8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0" name="Line 8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61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1" name="Line 8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52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2" name="Line 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742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3" name="Line 8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833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4" name="Line 9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92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5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1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6" name="Line 9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0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7" name="Line 9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96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88" name="Line 9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28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1954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624" y="1200"/>
                    <a:ext cx="1202" cy="246"/>
                    <a:chOff x="119" y="2024"/>
                    <a:chExt cx="2449" cy="502"/>
                  </a:xfrm>
                </p:grpSpPr>
                <p:sp>
                  <p:nvSpPr>
                    <p:cNvPr id="19542" name="AutoShap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6" y="2160"/>
                      <a:ext cx="181" cy="181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w 21600"/>
                        <a:gd name="T9" fmla="*/ 0 h 21600"/>
                        <a:gd name="T10" fmla="*/ 0 w 21600"/>
                        <a:gd name="T11" fmla="*/ 0 h 21600"/>
                        <a:gd name="T12" fmla="*/ 0 w 21600"/>
                        <a:gd name="T13" fmla="*/ 0 h 21600"/>
                        <a:gd name="T14" fmla="*/ 0 w 21600"/>
                        <a:gd name="T15" fmla="*/ 0 h 2160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3222 w 21600"/>
                        <a:gd name="T25" fmla="*/ 3222 h 21600"/>
                        <a:gd name="T26" fmla="*/ 18378 w 21600"/>
                        <a:gd name="T27" fmla="*/ 18378 h 2160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1600" h="21600">
                          <a:moveTo>
                            <a:pt x="0" y="10800"/>
                          </a:moveTo>
                          <a:cubicBezTo>
                            <a:pt x="0" y="4835"/>
                            <a:pt x="4835" y="0"/>
                            <a:pt x="10800" y="0"/>
                          </a:cubicBezTo>
                          <a:cubicBezTo>
                            <a:pt x="16765" y="0"/>
                            <a:pt x="21600" y="4835"/>
                            <a:pt x="21600" y="10800"/>
                          </a:cubicBezTo>
                          <a:cubicBezTo>
                            <a:pt x="21600" y="16765"/>
                            <a:pt x="16765" y="21600"/>
                            <a:pt x="10800" y="21600"/>
                          </a:cubicBezTo>
                          <a:cubicBezTo>
                            <a:pt x="4835" y="21600"/>
                            <a:pt x="0" y="16765"/>
                            <a:pt x="0" y="10800"/>
                          </a:cubicBezTo>
                          <a:close/>
                          <a:moveTo>
                            <a:pt x="5400" y="10800"/>
                          </a:moveTo>
                          <a:cubicBezTo>
                            <a:pt x="5400" y="13782"/>
                            <a:pt x="7818" y="16200"/>
                            <a:pt x="10800" y="16200"/>
                          </a:cubicBezTo>
                          <a:cubicBezTo>
                            <a:pt x="13782" y="16200"/>
                            <a:pt x="16200" y="13782"/>
                            <a:pt x="16200" y="10800"/>
                          </a:cubicBezTo>
                          <a:cubicBezTo>
                            <a:pt x="16200" y="7818"/>
                            <a:pt x="13782" y="5400"/>
                            <a:pt x="10800" y="5400"/>
                          </a:cubicBezTo>
                          <a:cubicBezTo>
                            <a:pt x="7818" y="5400"/>
                            <a:pt x="5400" y="7818"/>
                            <a:pt x="5400" y="10800"/>
                          </a:cubicBezTo>
                          <a:close/>
                        </a:path>
                      </a:pathLst>
                    </a:custGeom>
                    <a:solidFill>
                      <a:srgbClr val="FFCC99"/>
                    </a:solidFill>
                    <a:ln w="9525">
                      <a:solidFill>
                        <a:srgbClr val="FFCC99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19543" name="Group 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" y="2024"/>
                      <a:ext cx="2449" cy="502"/>
                      <a:chOff x="119" y="2024"/>
                      <a:chExt cx="2449" cy="502"/>
                    </a:xfrm>
                  </p:grpSpPr>
                  <p:sp>
                    <p:nvSpPr>
                      <p:cNvPr id="19544" name="Rectangle 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2115"/>
                        <a:ext cx="1366" cy="27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76002F"/>
                          </a:gs>
                          <a:gs pos="50000">
                            <a:srgbClr val="FF0066"/>
                          </a:gs>
                          <a:gs pos="100000">
                            <a:srgbClr val="76002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9545" name="Oval 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6" y="2193"/>
                        <a:ext cx="635" cy="136"/>
                      </a:xfrm>
                      <a:prstGeom prst="ellipse">
                        <a:avLst/>
                      </a:prstGeom>
                      <a:noFill/>
                      <a:ln w="57150">
                        <a:solidFill>
                          <a:srgbClr val="FFCC99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pic>
                    <p:nvPicPr>
                      <p:cNvPr id="19546" name="Picture 100" descr="HANDP0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rot="19645145" flipH="1">
                        <a:off x="119" y="2024"/>
                        <a:ext cx="720" cy="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</p:grpSp>
            </p:grpSp>
            <p:sp>
              <p:nvSpPr>
                <p:cNvPr id="115813" name="WordArt 10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502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A</a:t>
                  </a:r>
                </a:p>
              </p:txBody>
            </p:sp>
            <p:sp>
              <p:nvSpPr>
                <p:cNvPr id="115814" name="WordArt 10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333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C</a:t>
                  </a:r>
                </a:p>
              </p:txBody>
            </p:sp>
            <p:sp>
              <p:nvSpPr>
                <p:cNvPr id="115815" name="WordArt 10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135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B</a:t>
                  </a:r>
                </a:p>
              </p:txBody>
            </p:sp>
            <p:sp>
              <p:nvSpPr>
                <p:cNvPr id="19476" name="Oval 104"/>
                <p:cNvSpPr>
                  <a:spLocks noChangeArrowheads="1"/>
                </p:cNvSpPr>
                <p:nvPr/>
              </p:nvSpPr>
              <p:spPr bwMode="auto">
                <a:xfrm>
                  <a:off x="3355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77" name="Oval 105"/>
                <p:cNvSpPr>
                  <a:spLocks noChangeArrowheads="1"/>
                </p:cNvSpPr>
                <p:nvPr/>
              </p:nvSpPr>
              <p:spPr bwMode="auto">
                <a:xfrm>
                  <a:off x="2521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78" name="Line 106"/>
                <p:cNvSpPr>
                  <a:spLocks noChangeShapeType="1"/>
                </p:cNvSpPr>
                <p:nvPr/>
              </p:nvSpPr>
              <p:spPr bwMode="auto">
                <a:xfrm>
                  <a:off x="3420" y="3186"/>
                  <a:ext cx="515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479" name="Group 107"/>
                <p:cNvGrpSpPr>
                  <a:grpSpLocks/>
                </p:cNvGrpSpPr>
                <p:nvPr/>
              </p:nvGrpSpPr>
              <p:grpSpPr bwMode="auto">
                <a:xfrm>
                  <a:off x="3877" y="3060"/>
                  <a:ext cx="1906" cy="280"/>
                  <a:chOff x="2742" y="1152"/>
                  <a:chExt cx="1676" cy="246"/>
                </a:xfrm>
              </p:grpSpPr>
              <p:sp>
                <p:nvSpPr>
                  <p:cNvPr id="19483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2742" y="1233"/>
                    <a:ext cx="96" cy="48"/>
                  </a:xfrm>
                  <a:prstGeom prst="ellipse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9484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832" y="1152"/>
                    <a:ext cx="1586" cy="246"/>
                    <a:chOff x="4002" y="2830"/>
                    <a:chExt cx="1586" cy="246"/>
                  </a:xfrm>
                </p:grpSpPr>
                <p:grpSp>
                  <p:nvGrpSpPr>
                    <p:cNvPr id="19485" name="Group 110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002" y="2901"/>
                      <a:ext cx="640" cy="72"/>
                      <a:chOff x="748" y="2387"/>
                      <a:chExt cx="3630" cy="408"/>
                    </a:xfrm>
                  </p:grpSpPr>
                  <p:grpSp>
                    <p:nvGrpSpPr>
                      <p:cNvPr id="19492" name="Group 1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8" y="2387"/>
                        <a:ext cx="3630" cy="408"/>
                        <a:chOff x="748" y="2523"/>
                        <a:chExt cx="3630" cy="408"/>
                      </a:xfrm>
                    </p:grpSpPr>
                    <p:sp>
                      <p:nvSpPr>
                        <p:cNvPr id="19534" name="Rectangle 1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52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5" name="Rectangle 1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7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CC0099"/>
                        </a:solidFill>
                        <a:ln w="9525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sz="1800" u="none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9536" name="Rectangle 1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212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7" name="Rectangle 1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5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CC0099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sz="1800" u="none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19538" name="Rectangle 1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48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19493" name="Group 1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8" y="2387"/>
                        <a:ext cx="3539" cy="182"/>
                        <a:chOff x="748" y="2568"/>
                        <a:chExt cx="3539" cy="318"/>
                      </a:xfrm>
                    </p:grpSpPr>
                    <p:sp>
                      <p:nvSpPr>
                        <p:cNvPr id="19494" name="Line 1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48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5" name="Line 11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3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6" name="Line 1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3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7" name="Line 1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2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8" name="Line 1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11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9" name="Line 12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0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0" name="Line 12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9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1" name="Line 1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383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2" name="Line 1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74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3" name="Line 1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565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4" name="Line 12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55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5" name="Line 12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6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6" name="Line 13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837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7" name="Line 13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927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8" name="Line 1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018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09" name="Line 1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0" name="Line 1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9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1" name="Line 1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29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2" name="Line 1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3" name="Line 13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47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4" name="Line 1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63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5" name="Line 1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5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6" name="Line 14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74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7" name="Line 1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3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8" name="Line 1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26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19" name="Line 14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1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0" name="Line 14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10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1" name="Line 1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198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2" name="Line 1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89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3" name="Line 1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380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4" name="Line 1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470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5" name="Line 1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61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6" name="Line 15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652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7" name="Line 15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42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8" name="Line 15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33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29" name="Line 1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92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0" name="Line 1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1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1" name="Line 1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10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2" name="Line 1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196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533" name="Line 15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28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19486" name="Group 158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386" y="2830"/>
                      <a:ext cx="1202" cy="246"/>
                      <a:chOff x="119" y="2024"/>
                      <a:chExt cx="2449" cy="502"/>
                    </a:xfrm>
                  </p:grpSpPr>
                  <p:sp>
                    <p:nvSpPr>
                      <p:cNvPr id="19487" name="AutoShape 1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66" y="2160"/>
                        <a:ext cx="181" cy="181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w 21600"/>
                          <a:gd name="T9" fmla="*/ 0 h 21600"/>
                          <a:gd name="T10" fmla="*/ 0 w 21600"/>
                          <a:gd name="T11" fmla="*/ 0 h 21600"/>
                          <a:gd name="T12" fmla="*/ 0 w 21600"/>
                          <a:gd name="T13" fmla="*/ 0 h 21600"/>
                          <a:gd name="T14" fmla="*/ 0 w 21600"/>
                          <a:gd name="T15" fmla="*/ 0 h 21600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3222 w 21600"/>
                          <a:gd name="T25" fmla="*/ 3222 h 21600"/>
                          <a:gd name="T26" fmla="*/ 18378 w 21600"/>
                          <a:gd name="T27" fmla="*/ 18378 h 21600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21600" h="21600">
                            <a:moveTo>
                              <a:pt x="0" y="10800"/>
                            </a:moveTo>
                            <a:cubicBezTo>
                              <a:pt x="0" y="4835"/>
                              <a:pt x="4835" y="0"/>
                              <a:pt x="10800" y="0"/>
                            </a:cubicBezTo>
                            <a:cubicBezTo>
                              <a:pt x="16765" y="0"/>
                              <a:pt x="21600" y="4835"/>
                              <a:pt x="21600" y="10800"/>
                            </a:cubicBezTo>
                            <a:cubicBezTo>
                              <a:pt x="21600" y="16765"/>
                              <a:pt x="16765" y="21600"/>
                              <a:pt x="10800" y="21600"/>
                            </a:cubicBezTo>
                            <a:cubicBezTo>
                              <a:pt x="4835" y="21600"/>
                              <a:pt x="0" y="16765"/>
                              <a:pt x="0" y="10800"/>
                            </a:cubicBezTo>
                            <a:close/>
                            <a:moveTo>
                              <a:pt x="5400" y="10800"/>
                            </a:moveTo>
                            <a:cubicBezTo>
                              <a:pt x="5400" y="13782"/>
                              <a:pt x="7818" y="16200"/>
                              <a:pt x="10800" y="16200"/>
                            </a:cubicBezTo>
                            <a:cubicBezTo>
                              <a:pt x="13782" y="16200"/>
                              <a:pt x="16200" y="13782"/>
                              <a:pt x="16200" y="10800"/>
                            </a:cubicBezTo>
                            <a:cubicBezTo>
                              <a:pt x="16200" y="7818"/>
                              <a:pt x="13782" y="5400"/>
                              <a:pt x="10800" y="5400"/>
                            </a:cubicBezTo>
                            <a:cubicBezTo>
                              <a:pt x="7818" y="5400"/>
                              <a:pt x="5400" y="7818"/>
                              <a:pt x="5400" y="10800"/>
                            </a:cubicBezTo>
                            <a:close/>
                          </a:path>
                        </a:pathLst>
                      </a:custGeom>
                      <a:solidFill>
                        <a:srgbClr val="FFCC99"/>
                      </a:solidFill>
                      <a:ln w="9525">
                        <a:solidFill>
                          <a:srgbClr val="FFCC99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9488" name="Group 1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9" y="2024"/>
                        <a:ext cx="2449" cy="502"/>
                        <a:chOff x="119" y="2024"/>
                        <a:chExt cx="2449" cy="502"/>
                      </a:xfrm>
                    </p:grpSpPr>
                    <p:sp>
                      <p:nvSpPr>
                        <p:cNvPr id="19489" name="Rectangle 1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02" y="2115"/>
                          <a:ext cx="1366" cy="272"/>
                        </a:xfrm>
                        <a:prstGeom prst="rect">
                          <a:avLst/>
                        </a:prstGeom>
                        <a:gradFill rotWithShape="1">
                          <a:gsLst>
                            <a:gs pos="0">
                              <a:srgbClr val="76002F"/>
                            </a:gs>
                            <a:gs pos="50000">
                              <a:srgbClr val="FF0066"/>
                            </a:gs>
                            <a:gs pos="100000">
                              <a:srgbClr val="76002F"/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9490" name="Oval 1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6" y="2193"/>
                          <a:ext cx="635" cy="136"/>
                        </a:xfrm>
                        <a:prstGeom prst="ellipse">
                          <a:avLst/>
                        </a:prstGeom>
                        <a:noFill/>
                        <a:ln w="57150">
                          <a:solidFill>
                            <a:srgbClr val="FFCC99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pic>
                      <p:nvPicPr>
                        <p:cNvPr id="19491" name="Picture 163" descr="HANDP0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rot="19645145" flipH="1">
                          <a:off x="119" y="2024"/>
                          <a:ext cx="720" cy="5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grpSp>
                </p:grpSp>
              </p:grpSp>
            </p:grpSp>
            <p:sp>
              <p:nvSpPr>
                <p:cNvPr id="19480" name="Oval 164"/>
                <p:cNvSpPr>
                  <a:spLocks noChangeArrowheads="1"/>
                </p:cNvSpPr>
                <p:nvPr/>
              </p:nvSpPr>
              <p:spPr bwMode="auto">
                <a:xfrm>
                  <a:off x="3161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1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2136" y="3188"/>
                  <a:ext cx="420" cy="1"/>
                </a:xfrm>
                <a:prstGeom prst="line">
                  <a:avLst/>
                </a:prstGeom>
                <a:noFill/>
                <a:ln w="57150">
                  <a:solidFill>
                    <a:srgbClr val="0033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9482" name="Object 166"/>
                <p:cNvGraphicFramePr>
                  <a:graphicFrameLocks noChangeAspect="1"/>
                </p:cNvGraphicFramePr>
                <p:nvPr/>
              </p:nvGraphicFramePr>
              <p:xfrm>
                <a:off x="2064" y="2677"/>
                <a:ext cx="244" cy="4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9675" name="Equation" r:id="rId6" imgW="164957" imgH="253780" progId="Equation.DSMT4">
                        <p:embed/>
                      </p:oleObj>
                    </mc:Choice>
                    <mc:Fallback>
                      <p:oleObj name="Equation" r:id="rId6" imgW="164957" imgH="253780" progId="Equation.DSMT4">
                        <p:embed/>
                        <p:pic>
                          <p:nvPicPr>
                            <p:cNvPr id="0" name="Object 16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064" y="2677"/>
                              <a:ext cx="244" cy="4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19466" name="Group 167"/>
            <p:cNvGrpSpPr>
              <a:grpSpLocks/>
            </p:cNvGrpSpPr>
            <p:nvPr/>
          </p:nvGrpSpPr>
          <p:grpSpPr bwMode="auto">
            <a:xfrm>
              <a:off x="3352" y="997"/>
              <a:ext cx="438" cy="509"/>
              <a:chOff x="3179" y="2677"/>
              <a:chExt cx="438" cy="509"/>
            </a:xfrm>
          </p:grpSpPr>
          <p:sp>
            <p:nvSpPr>
              <p:cNvPr id="19467" name="Line 168"/>
              <p:cNvSpPr>
                <a:spLocks noChangeShapeType="1"/>
              </p:cNvSpPr>
              <p:nvPr/>
            </p:nvSpPr>
            <p:spPr bwMode="auto">
              <a:xfrm>
                <a:off x="3179" y="3186"/>
                <a:ext cx="421" cy="0"/>
              </a:xfrm>
              <a:prstGeom prst="line">
                <a:avLst/>
              </a:prstGeom>
              <a:noFill/>
              <a:ln w="57150">
                <a:solidFill>
                  <a:srgbClr val="0033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9468" name="Object 169"/>
              <p:cNvGraphicFramePr>
                <a:graphicFrameLocks noChangeAspect="1"/>
              </p:cNvGraphicFramePr>
              <p:nvPr/>
            </p:nvGraphicFramePr>
            <p:xfrm>
              <a:off x="3355" y="2677"/>
              <a:ext cx="262" cy="4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76" name="Equation" r:id="rId8" imgW="177569" imgH="253670" progId="Equation.DSMT4">
                      <p:embed/>
                    </p:oleObj>
                  </mc:Choice>
                  <mc:Fallback>
                    <p:oleObj name="Equation" r:id="rId8" imgW="177569" imgH="253670" progId="Equation.DSMT4">
                      <p:embed/>
                      <p:pic>
                        <p:nvPicPr>
                          <p:cNvPr id="0" name="Object 16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55" y="2677"/>
                            <a:ext cx="262" cy="4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5882" name="AutoShape 170"/>
          <p:cNvSpPr>
            <a:spLocks noChangeArrowheads="1"/>
          </p:cNvSpPr>
          <p:nvPr/>
        </p:nvSpPr>
        <p:spPr bwMode="auto">
          <a:xfrm>
            <a:off x="3986582" y="1747574"/>
            <a:ext cx="5043440" cy="2534769"/>
          </a:xfrm>
          <a:prstGeom prst="cloudCallout">
            <a:avLst>
              <a:gd name="adj1" fmla="val -50458"/>
              <a:gd name="adj2" fmla="val 3573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prstShdw prst="shdw17" dist="17961" dir="2700000">
              <a:srgbClr val="009900"/>
            </a:prstShdw>
          </a:effectLst>
          <a:extLst/>
        </p:spPr>
        <p:txBody>
          <a:bodyPr/>
          <a:lstStyle/>
          <a:p>
            <a:pPr algn="just"/>
            <a:r>
              <a:rPr lang="en-US" u="none" dirty="0"/>
              <a:t>Có </a:t>
            </a:r>
            <a:r>
              <a:rPr lang="en-US" u="none" dirty="0" err="1"/>
              <a:t>những</a:t>
            </a:r>
            <a:r>
              <a:rPr lang="en-US" u="none" dirty="0"/>
              <a:t> </a:t>
            </a:r>
            <a:r>
              <a:rPr lang="en-US" u="none" dirty="0" err="1"/>
              <a:t>lực</a:t>
            </a:r>
            <a:r>
              <a:rPr lang="en-US" u="none" dirty="0"/>
              <a:t> </a:t>
            </a:r>
            <a:r>
              <a:rPr lang="en-US" u="none" dirty="0" err="1"/>
              <a:t>nào</a:t>
            </a:r>
            <a:r>
              <a:rPr lang="en-US" u="none" dirty="0"/>
              <a:t> </a:t>
            </a:r>
            <a:r>
              <a:rPr lang="en-US" u="none" dirty="0" err="1"/>
              <a:t>tác</a:t>
            </a:r>
            <a:r>
              <a:rPr lang="en-US" u="none" dirty="0"/>
              <a:t> </a:t>
            </a:r>
            <a:r>
              <a:rPr lang="en-US" u="none" dirty="0" err="1"/>
              <a:t>dụng</a:t>
            </a:r>
            <a:r>
              <a:rPr lang="en-US" u="none" dirty="0"/>
              <a:t> </a:t>
            </a:r>
            <a:r>
              <a:rPr lang="en-US" u="none" dirty="0" err="1"/>
              <a:t>lên</a:t>
            </a:r>
            <a:r>
              <a:rPr lang="en-US" u="none" dirty="0"/>
              <a:t> </a:t>
            </a:r>
            <a:r>
              <a:rPr lang="en-US" u="none" dirty="0" err="1"/>
              <a:t>vật</a:t>
            </a:r>
            <a:r>
              <a:rPr lang="en-US" u="none" dirty="0"/>
              <a:t>?</a:t>
            </a:r>
          </a:p>
          <a:p>
            <a:pPr algn="just"/>
            <a:r>
              <a:rPr lang="en-US" u="none" dirty="0" err="1"/>
              <a:t>Đô</a:t>
            </a:r>
            <a:r>
              <a:rPr lang="en-US" u="none" dirty="0"/>
              <a:t>̣ </a:t>
            </a:r>
            <a:r>
              <a:rPr lang="en-US" u="none" dirty="0" err="1"/>
              <a:t>lớn</a:t>
            </a:r>
            <a:r>
              <a:rPr lang="en-US" u="none" dirty="0"/>
              <a:t> </a:t>
            </a:r>
            <a:r>
              <a:rPr lang="en-US" u="none" dirty="0" err="1"/>
              <a:t>của</a:t>
            </a:r>
            <a:r>
              <a:rPr lang="en-US" u="none" dirty="0"/>
              <a:t> </a:t>
            </a:r>
            <a:r>
              <a:rPr lang="en-US" u="none" dirty="0" err="1"/>
              <a:t>lực</a:t>
            </a:r>
            <a:r>
              <a:rPr lang="en-US" u="none" dirty="0"/>
              <a:t> </a:t>
            </a:r>
            <a:r>
              <a:rPr lang="en-US" u="none" dirty="0" err="1"/>
              <a:t>đo</a:t>
            </a:r>
            <a:r>
              <a:rPr lang="en-US" u="none" dirty="0"/>
              <a:t>́ </a:t>
            </a:r>
            <a:r>
              <a:rPr lang="en-US" u="none" dirty="0" err="1"/>
              <a:t>như</a:t>
            </a:r>
            <a:r>
              <a:rPr lang="en-US" u="none" dirty="0"/>
              <a:t> </a:t>
            </a:r>
            <a:r>
              <a:rPr lang="en-US" u="none" dirty="0" err="1"/>
              <a:t>thế</a:t>
            </a:r>
            <a:r>
              <a:rPr lang="en-US" u="none" dirty="0"/>
              <a:t> </a:t>
            </a:r>
            <a:r>
              <a:rPr lang="en-US" u="none" dirty="0" err="1"/>
              <a:t>nào</a:t>
            </a:r>
            <a:r>
              <a:rPr lang="en-US" u="none" dirty="0" smtClean="0"/>
              <a:t>?</a:t>
            </a:r>
            <a:endParaRPr lang="en-US" u="none" dirty="0"/>
          </a:p>
        </p:txBody>
      </p:sp>
      <p:sp>
        <p:nvSpPr>
          <p:cNvPr id="116015" name="AutoShape 303"/>
          <p:cNvSpPr>
            <a:spLocks noChangeArrowheads="1"/>
          </p:cNvSpPr>
          <p:nvPr/>
        </p:nvSpPr>
        <p:spPr bwMode="auto">
          <a:xfrm>
            <a:off x="4284477" y="876300"/>
            <a:ext cx="4859523" cy="3009066"/>
          </a:xfrm>
          <a:prstGeom prst="cloudCallout">
            <a:avLst>
              <a:gd name="adj1" fmla="val -41366"/>
              <a:gd name="adj2" fmla="val -1196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prstShdw prst="shdw17" dist="17961" dir="2700000">
              <a:srgbClr val="009900"/>
            </a:prstShdw>
          </a:effectLst>
          <a:extLst/>
        </p:spPr>
        <p:txBody>
          <a:bodyPr/>
          <a:lstStyle/>
          <a:p>
            <a:pPr algn="just"/>
            <a:r>
              <a:rPr lang="en-US" u="none" dirty="0" err="1"/>
              <a:t>Dựa</a:t>
            </a:r>
            <a:r>
              <a:rPr lang="en-US" u="none" dirty="0"/>
              <a:t> </a:t>
            </a:r>
            <a:r>
              <a:rPr lang="en-US" u="none" dirty="0" err="1"/>
              <a:t>vào</a:t>
            </a:r>
            <a:r>
              <a:rPr lang="en-US" u="none" dirty="0"/>
              <a:t> </a:t>
            </a:r>
            <a:r>
              <a:rPr lang="en-US" u="none" dirty="0" err="1"/>
              <a:t>thí</a:t>
            </a:r>
            <a:r>
              <a:rPr lang="en-US" u="none" dirty="0"/>
              <a:t> </a:t>
            </a:r>
            <a:r>
              <a:rPr lang="en-US" u="none" dirty="0" err="1"/>
              <a:t>nghiệm</a:t>
            </a:r>
            <a:r>
              <a:rPr lang="en-US" u="none" dirty="0"/>
              <a:t> </a:t>
            </a:r>
            <a:r>
              <a:rPr lang="en-US" u="none" dirty="0" err="1"/>
              <a:t>hãy</a:t>
            </a:r>
            <a:r>
              <a:rPr lang="en-US" u="none" dirty="0"/>
              <a:t> </a:t>
            </a:r>
            <a:r>
              <a:rPr lang="en-US" u="none" dirty="0" err="1"/>
              <a:t>cho</a:t>
            </a:r>
            <a:r>
              <a:rPr lang="en-US" u="none" dirty="0"/>
              <a:t> </a:t>
            </a:r>
            <a:r>
              <a:rPr lang="en-US" u="none" dirty="0" err="1"/>
              <a:t>biết</a:t>
            </a:r>
            <a:r>
              <a:rPr lang="en-US" u="none" dirty="0"/>
              <a:t> </a:t>
            </a:r>
            <a:r>
              <a:rPr lang="en-US" u="none" dirty="0" err="1"/>
              <a:t>điều</a:t>
            </a:r>
            <a:r>
              <a:rPr lang="en-US" u="none" dirty="0"/>
              <a:t> </a:t>
            </a:r>
            <a:r>
              <a:rPr lang="en-US" u="none" dirty="0" err="1"/>
              <a:t>kiện</a:t>
            </a:r>
            <a:r>
              <a:rPr lang="en-US" u="none" dirty="0"/>
              <a:t> </a:t>
            </a:r>
            <a:r>
              <a:rPr lang="en-US" u="none" dirty="0" err="1"/>
              <a:t>cân</a:t>
            </a:r>
            <a:r>
              <a:rPr lang="en-US" u="none" dirty="0"/>
              <a:t> </a:t>
            </a:r>
            <a:r>
              <a:rPr lang="en-US" u="none" dirty="0" err="1"/>
              <a:t>bằng</a:t>
            </a:r>
            <a:r>
              <a:rPr lang="en-US" u="none" dirty="0"/>
              <a:t> </a:t>
            </a:r>
            <a:r>
              <a:rPr lang="en-US" u="none" dirty="0" err="1"/>
              <a:t>của</a:t>
            </a:r>
            <a:r>
              <a:rPr lang="en-US" u="none" dirty="0"/>
              <a:t> </a:t>
            </a:r>
            <a:r>
              <a:rPr lang="en-US" u="none" dirty="0" err="1"/>
              <a:t>một</a:t>
            </a:r>
            <a:r>
              <a:rPr lang="en-US" u="none" dirty="0"/>
              <a:t> </a:t>
            </a:r>
            <a:r>
              <a:rPr lang="en-US" u="none" dirty="0" err="1"/>
              <a:t>vật</a:t>
            </a:r>
            <a:r>
              <a:rPr lang="en-US" u="none" dirty="0"/>
              <a:t> </a:t>
            </a:r>
            <a:r>
              <a:rPr lang="en-US" u="none" dirty="0" err="1"/>
              <a:t>rắn</a:t>
            </a:r>
            <a:r>
              <a:rPr lang="en-US" u="none" dirty="0"/>
              <a:t> </a:t>
            </a:r>
            <a:r>
              <a:rPr lang="en-US" u="none" dirty="0" err="1"/>
              <a:t>chịu</a:t>
            </a:r>
            <a:r>
              <a:rPr lang="en-US" u="none" dirty="0"/>
              <a:t> </a:t>
            </a:r>
            <a:r>
              <a:rPr lang="en-US" u="none" dirty="0" err="1"/>
              <a:t>tác</a:t>
            </a:r>
            <a:r>
              <a:rPr lang="en-US" u="none" dirty="0"/>
              <a:t> </a:t>
            </a:r>
            <a:r>
              <a:rPr lang="en-US" u="none" dirty="0" err="1"/>
              <a:t>dụng</a:t>
            </a:r>
            <a:r>
              <a:rPr lang="en-US" u="none" dirty="0"/>
              <a:t> </a:t>
            </a:r>
            <a:r>
              <a:rPr lang="en-US" u="none" dirty="0" err="1"/>
              <a:t>của</a:t>
            </a:r>
            <a:r>
              <a:rPr lang="en-US" u="none" dirty="0"/>
              <a:t> 2 </a:t>
            </a:r>
            <a:r>
              <a:rPr lang="en-US" u="none" dirty="0" err="1"/>
              <a:t>lực</a:t>
            </a:r>
            <a:r>
              <a:rPr lang="en-US" u="none" dirty="0"/>
              <a:t>?</a:t>
            </a:r>
          </a:p>
          <a:p>
            <a:pPr algn="just"/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15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15882" grpId="0" animBg="1"/>
      <p:bldP spid="115882" grpId="1" animBg="1"/>
      <p:bldP spid="1160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2725" y="1472407"/>
            <a:ext cx="34467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>
                <a:solidFill>
                  <a:srgbClr val="0000CC"/>
                </a:solidFill>
              </a:rPr>
              <a:t>2. Điều kiện cân bằng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09047" y="2004163"/>
            <a:ext cx="86264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none" dirty="0" err="1"/>
              <a:t>Muốn</a:t>
            </a:r>
            <a:r>
              <a:rPr lang="en-US" b="1" u="none" dirty="0"/>
              <a:t> </a:t>
            </a:r>
            <a:r>
              <a:rPr lang="en-US" b="1" u="none" dirty="0" err="1"/>
              <a:t>cho</a:t>
            </a:r>
            <a:r>
              <a:rPr lang="en-US" b="1" u="none" dirty="0"/>
              <a:t> </a:t>
            </a:r>
            <a:r>
              <a:rPr lang="en-US" b="1" u="none" dirty="0" err="1"/>
              <a:t>một</a:t>
            </a:r>
            <a:r>
              <a:rPr lang="en-US" b="1" u="none" dirty="0"/>
              <a:t> </a:t>
            </a:r>
            <a:r>
              <a:rPr lang="en-US" b="1" u="none" dirty="0" err="1"/>
              <a:t>vật</a:t>
            </a:r>
            <a:r>
              <a:rPr lang="en-US" b="1" u="none" dirty="0"/>
              <a:t> </a:t>
            </a:r>
            <a:r>
              <a:rPr lang="en-US" b="1" u="none" dirty="0" err="1"/>
              <a:t>chịu</a:t>
            </a:r>
            <a:r>
              <a:rPr lang="en-US" b="1" u="none" dirty="0"/>
              <a:t> </a:t>
            </a:r>
            <a:r>
              <a:rPr lang="en-US" b="1" u="none" dirty="0" err="1"/>
              <a:t>tác</a:t>
            </a:r>
            <a:r>
              <a:rPr lang="en-US" b="1" u="none" dirty="0"/>
              <a:t> </a:t>
            </a:r>
            <a:r>
              <a:rPr lang="en-US" b="1" u="none" dirty="0" err="1"/>
              <a:t>dụng</a:t>
            </a:r>
            <a:r>
              <a:rPr lang="en-US" b="1" u="none" dirty="0"/>
              <a:t> </a:t>
            </a:r>
            <a:r>
              <a:rPr lang="en-US" b="1" u="none" dirty="0" err="1"/>
              <a:t>của</a:t>
            </a:r>
            <a:r>
              <a:rPr lang="en-US" b="1" u="none" dirty="0"/>
              <a:t> 2 </a:t>
            </a:r>
            <a:r>
              <a:rPr lang="en-US" b="1" u="none" dirty="0" err="1"/>
              <a:t>lực</a:t>
            </a:r>
            <a:r>
              <a:rPr lang="en-US" b="1" u="none" dirty="0"/>
              <a:t> ở </a:t>
            </a:r>
            <a:r>
              <a:rPr lang="en-US" b="1" u="none" dirty="0" err="1"/>
              <a:t>trạng</a:t>
            </a:r>
            <a:r>
              <a:rPr lang="en-US" b="1" u="none" dirty="0"/>
              <a:t> </a:t>
            </a:r>
            <a:r>
              <a:rPr lang="en-US" b="1" u="none" dirty="0" err="1" smtClean="0"/>
              <a:t>thái</a:t>
            </a:r>
            <a:r>
              <a:rPr lang="en-US" b="1" u="none" dirty="0"/>
              <a:t> </a:t>
            </a:r>
            <a:r>
              <a:rPr lang="en-US" b="1" u="none" dirty="0" err="1" smtClean="0"/>
              <a:t>cân</a:t>
            </a:r>
            <a:r>
              <a:rPr lang="en-US" b="1" u="none" dirty="0" smtClean="0"/>
              <a:t> </a:t>
            </a:r>
            <a:r>
              <a:rPr lang="en-US" b="1" u="none" dirty="0" err="1"/>
              <a:t>bằng</a:t>
            </a:r>
            <a:r>
              <a:rPr lang="en-US" b="1" u="none" dirty="0"/>
              <a:t> </a:t>
            </a:r>
            <a:r>
              <a:rPr lang="en-US" b="1" u="none" dirty="0" err="1"/>
              <a:t>thi</a:t>
            </a:r>
            <a:r>
              <a:rPr lang="en-US" b="1" u="none" dirty="0"/>
              <a:t>̀ 2 </a:t>
            </a:r>
            <a:r>
              <a:rPr lang="en-US" b="1" u="none" dirty="0" err="1"/>
              <a:t>lực</a:t>
            </a:r>
            <a:r>
              <a:rPr lang="en-US" b="1" u="none" dirty="0"/>
              <a:t> </a:t>
            </a:r>
            <a:r>
              <a:rPr lang="en-US" b="1" u="none" dirty="0" err="1"/>
              <a:t>đo</a:t>
            </a:r>
            <a:r>
              <a:rPr lang="en-US" b="1" u="none" dirty="0"/>
              <a:t>́ </a:t>
            </a:r>
            <a:r>
              <a:rPr lang="en-US" b="1" u="none" dirty="0" err="1"/>
              <a:t>phải</a:t>
            </a:r>
            <a:r>
              <a:rPr lang="en-US" b="1" u="none" dirty="0"/>
              <a:t> </a:t>
            </a:r>
            <a:r>
              <a:rPr lang="en-US" b="1" u="none" dirty="0" err="1"/>
              <a:t>cùng</a:t>
            </a:r>
            <a:r>
              <a:rPr lang="en-US" b="1" u="none" dirty="0"/>
              <a:t> </a:t>
            </a:r>
            <a:r>
              <a:rPr lang="en-US" b="1" u="none" dirty="0" err="1"/>
              <a:t>gia</a:t>
            </a:r>
            <a:r>
              <a:rPr lang="en-US" b="1" u="none" dirty="0"/>
              <a:t>́, </a:t>
            </a:r>
            <a:r>
              <a:rPr lang="en-US" b="1" u="none" dirty="0" err="1"/>
              <a:t>cùng</a:t>
            </a:r>
            <a:r>
              <a:rPr lang="en-US" b="1" u="none" dirty="0"/>
              <a:t> </a:t>
            </a:r>
            <a:r>
              <a:rPr lang="en-US" b="1" u="none" dirty="0" err="1"/>
              <a:t>đô</a:t>
            </a:r>
            <a:r>
              <a:rPr lang="en-US" b="1" u="none" dirty="0"/>
              <a:t>̣ </a:t>
            </a:r>
            <a:r>
              <a:rPr lang="en-US" b="1" u="none" dirty="0" err="1"/>
              <a:t>lớn</a:t>
            </a:r>
            <a:r>
              <a:rPr lang="en-US" b="1" u="none" dirty="0"/>
              <a:t> </a:t>
            </a:r>
            <a:r>
              <a:rPr lang="en-US" b="1" u="none" dirty="0" err="1" smtClean="0"/>
              <a:t>va</a:t>
            </a:r>
            <a:r>
              <a:rPr lang="en-US" b="1" u="none" dirty="0" smtClean="0"/>
              <a:t>̀ </a:t>
            </a:r>
            <a:r>
              <a:rPr lang="en-US" b="1" u="none" dirty="0" err="1"/>
              <a:t>ngược</a:t>
            </a:r>
            <a:r>
              <a:rPr lang="en-US" b="1" u="none" dirty="0"/>
              <a:t> </a:t>
            </a:r>
            <a:r>
              <a:rPr lang="en-US" b="1" u="none" dirty="0" err="1"/>
              <a:t>chiều</a:t>
            </a:r>
            <a:r>
              <a:rPr lang="en-US" b="1" u="none" dirty="0"/>
              <a:t>.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694686" y="3093276"/>
            <a:ext cx="2084388" cy="523875"/>
            <a:chOff x="1574" y="1626"/>
            <a:chExt cx="1313" cy="396"/>
          </a:xfrm>
        </p:grpSpPr>
        <p:sp>
          <p:nvSpPr>
            <p:cNvPr id="20582" name="Text Box 7"/>
            <p:cNvSpPr txBox="1">
              <a:spLocks noChangeArrowheads="1"/>
            </p:cNvSpPr>
            <p:nvPr/>
          </p:nvSpPr>
          <p:spPr bwMode="auto">
            <a:xfrm>
              <a:off x="1574" y="1626"/>
              <a:ext cx="1313" cy="396"/>
            </a:xfrm>
            <a:prstGeom prst="rect">
              <a:avLst/>
            </a:prstGeom>
            <a:noFill/>
            <a:ln w="28575">
              <a:solidFill>
                <a:srgbClr val="FA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u="none" dirty="0"/>
                <a:t>   </a:t>
              </a:r>
              <a:r>
                <a:rPr lang="en-US" b="1" u="none" dirty="0"/>
                <a:t>F</a:t>
              </a:r>
              <a:r>
                <a:rPr lang="en-US" b="1" u="none" baseline="-25000" dirty="0"/>
                <a:t>1 </a:t>
              </a:r>
              <a:r>
                <a:rPr lang="en-US" b="1" u="none" dirty="0"/>
                <a:t> = - F</a:t>
              </a:r>
              <a:r>
                <a:rPr lang="en-US" b="1" u="none" baseline="-25000" dirty="0"/>
                <a:t>2</a:t>
              </a:r>
              <a:r>
                <a:rPr lang="en-US" u="none" baseline="-25000" dirty="0"/>
                <a:t>     </a:t>
              </a:r>
              <a:endParaRPr lang="en-US" u="none" dirty="0"/>
            </a:p>
          </p:txBody>
        </p:sp>
        <p:sp>
          <p:nvSpPr>
            <p:cNvPr id="20583" name="Line 8"/>
            <p:cNvSpPr>
              <a:spLocks noChangeShapeType="1"/>
            </p:cNvSpPr>
            <p:nvPr/>
          </p:nvSpPr>
          <p:spPr bwMode="auto">
            <a:xfrm>
              <a:off x="1810" y="1680"/>
              <a:ext cx="144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" name="Line 10"/>
            <p:cNvSpPr>
              <a:spLocks noChangeShapeType="1"/>
            </p:cNvSpPr>
            <p:nvPr/>
          </p:nvSpPr>
          <p:spPr bwMode="auto">
            <a:xfrm>
              <a:off x="2400" y="1680"/>
              <a:ext cx="144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876675" y="3873500"/>
            <a:ext cx="1752600" cy="1016000"/>
            <a:chOff x="2442" y="2400"/>
            <a:chExt cx="1104" cy="768"/>
          </a:xfrm>
        </p:grpSpPr>
        <p:sp>
          <p:nvSpPr>
            <p:cNvPr id="20574" name="Freeform 13"/>
            <p:cNvSpPr>
              <a:spLocks/>
            </p:cNvSpPr>
            <p:nvPr/>
          </p:nvSpPr>
          <p:spPr bwMode="auto">
            <a:xfrm>
              <a:off x="2442" y="2400"/>
              <a:ext cx="1104" cy="768"/>
            </a:xfrm>
            <a:custGeom>
              <a:avLst/>
              <a:gdLst>
                <a:gd name="T0" fmla="*/ 0 w 1104"/>
                <a:gd name="T1" fmla="*/ 768 h 768"/>
                <a:gd name="T2" fmla="*/ 0 w 1104"/>
                <a:gd name="T3" fmla="*/ 0 h 768"/>
                <a:gd name="T4" fmla="*/ 1104 w 1104"/>
                <a:gd name="T5" fmla="*/ 0 h 768"/>
                <a:gd name="T6" fmla="*/ 1104 w 1104"/>
                <a:gd name="T7" fmla="*/ 768 h 768"/>
                <a:gd name="T8" fmla="*/ 0 w 110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4"/>
                <a:gd name="T16" fmla="*/ 0 h 768"/>
                <a:gd name="T17" fmla="*/ 1104 w 110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4" h="768">
                  <a:moveTo>
                    <a:pt x="0" y="768"/>
                  </a:moveTo>
                  <a:lnTo>
                    <a:pt x="0" y="0"/>
                  </a:lnTo>
                  <a:lnTo>
                    <a:pt x="1104" y="0"/>
                  </a:lnTo>
                  <a:lnTo>
                    <a:pt x="110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5" name="Oval 14"/>
            <p:cNvSpPr>
              <a:spLocks noChangeArrowheads="1"/>
            </p:cNvSpPr>
            <p:nvPr/>
          </p:nvSpPr>
          <p:spPr bwMode="auto">
            <a:xfrm>
              <a:off x="2901" y="2634"/>
              <a:ext cx="240" cy="240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576" name="Oval 15"/>
            <p:cNvSpPr>
              <a:spLocks noChangeArrowheads="1"/>
            </p:cNvSpPr>
            <p:nvPr/>
          </p:nvSpPr>
          <p:spPr bwMode="auto">
            <a:xfrm>
              <a:off x="2990" y="2743"/>
              <a:ext cx="59" cy="58"/>
            </a:xfrm>
            <a:prstGeom prst="ellipse">
              <a:avLst/>
            </a:prstGeom>
            <a:solidFill>
              <a:schemeClr val="bg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569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511" y="2569"/>
              <a:ext cx="105" cy="1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VNI-Helve"/>
                </a:rPr>
                <a:t>A</a:t>
              </a:r>
            </a:p>
          </p:txBody>
        </p:sp>
        <p:sp>
          <p:nvSpPr>
            <p:cNvPr id="25698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3342" y="2569"/>
              <a:ext cx="105" cy="1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VNI-Helve"/>
                </a:rPr>
                <a:t>C</a:t>
              </a:r>
            </a:p>
          </p:txBody>
        </p:sp>
        <p:sp>
          <p:nvSpPr>
            <p:cNvPr id="25699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970" y="2898"/>
              <a:ext cx="105" cy="14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VNI-Helve"/>
                </a:rPr>
                <a:t>O</a:t>
              </a:r>
            </a:p>
          </p:txBody>
        </p:sp>
        <p:sp>
          <p:nvSpPr>
            <p:cNvPr id="20580" name="Oval 19"/>
            <p:cNvSpPr>
              <a:spLocks noChangeArrowheads="1"/>
            </p:cNvSpPr>
            <p:nvPr/>
          </p:nvSpPr>
          <p:spPr bwMode="auto">
            <a:xfrm>
              <a:off x="3364" y="2752"/>
              <a:ext cx="59" cy="58"/>
            </a:xfrm>
            <a:prstGeom prst="ellipse">
              <a:avLst/>
            </a:prstGeom>
            <a:solidFill>
              <a:schemeClr val="bg2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581" name="Oval 20"/>
            <p:cNvSpPr>
              <a:spLocks noChangeArrowheads="1"/>
            </p:cNvSpPr>
            <p:nvPr/>
          </p:nvSpPr>
          <p:spPr bwMode="auto">
            <a:xfrm>
              <a:off x="2530" y="2752"/>
              <a:ext cx="59" cy="5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04900" y="4259792"/>
            <a:ext cx="5722938" cy="199761"/>
            <a:chOff x="696" y="2692"/>
            <a:chExt cx="3605" cy="151"/>
          </a:xfrm>
        </p:grpSpPr>
        <p:grpSp>
          <p:nvGrpSpPr>
            <p:cNvPr id="20531" name="Group 22"/>
            <p:cNvGrpSpPr>
              <a:grpSpLocks/>
            </p:cNvGrpSpPr>
            <p:nvPr/>
          </p:nvGrpSpPr>
          <p:grpSpPr bwMode="auto">
            <a:xfrm>
              <a:off x="1709" y="2780"/>
              <a:ext cx="2592" cy="5"/>
              <a:chOff x="1709" y="2780"/>
              <a:chExt cx="2592" cy="5"/>
            </a:xfrm>
          </p:grpSpPr>
          <p:sp>
            <p:nvSpPr>
              <p:cNvPr id="20572" name="Line 23"/>
              <p:cNvSpPr>
                <a:spLocks noChangeShapeType="1"/>
              </p:cNvSpPr>
              <p:nvPr/>
            </p:nvSpPr>
            <p:spPr bwMode="auto">
              <a:xfrm>
                <a:off x="1709" y="2780"/>
                <a:ext cx="850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3" name="Line 24"/>
              <p:cNvSpPr>
                <a:spLocks noChangeShapeType="1"/>
              </p:cNvSpPr>
              <p:nvPr/>
            </p:nvSpPr>
            <p:spPr bwMode="auto">
              <a:xfrm>
                <a:off x="3383" y="2785"/>
                <a:ext cx="918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32" name="Group 25"/>
            <p:cNvGrpSpPr>
              <a:grpSpLocks/>
            </p:cNvGrpSpPr>
            <p:nvPr/>
          </p:nvGrpSpPr>
          <p:grpSpPr bwMode="auto">
            <a:xfrm rot="10800000">
              <a:off x="696" y="2692"/>
              <a:ext cx="1128" cy="151"/>
              <a:chOff x="3814" y="2103"/>
              <a:chExt cx="1128" cy="151"/>
            </a:xfrm>
          </p:grpSpPr>
          <p:sp>
            <p:nvSpPr>
              <p:cNvPr id="20533" name="Oval 26"/>
              <p:cNvSpPr>
                <a:spLocks noChangeArrowheads="1"/>
              </p:cNvSpPr>
              <p:nvPr/>
            </p:nvSpPr>
            <p:spPr bwMode="auto">
              <a:xfrm>
                <a:off x="3814" y="2144"/>
                <a:ext cx="89" cy="55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34" name="Rectangle 27"/>
              <p:cNvSpPr>
                <a:spLocks noChangeArrowheads="1"/>
              </p:cNvSpPr>
              <p:nvPr/>
            </p:nvSpPr>
            <p:spPr bwMode="auto">
              <a:xfrm flipH="1">
                <a:off x="3898" y="2133"/>
                <a:ext cx="119" cy="82"/>
              </a:xfrm>
              <a:prstGeom prst="rect">
                <a:avLst/>
              </a:prstGeom>
              <a:solidFill>
                <a:srgbClr val="008080"/>
              </a:solidFill>
              <a:ln w="9525" algn="ctr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35" name="Rectangle 28"/>
              <p:cNvSpPr>
                <a:spLocks noChangeArrowheads="1"/>
              </p:cNvSpPr>
              <p:nvPr/>
            </p:nvSpPr>
            <p:spPr bwMode="auto">
              <a:xfrm flipH="1">
                <a:off x="4017" y="2133"/>
                <a:ext cx="119" cy="82"/>
              </a:xfrm>
              <a:prstGeom prst="rect">
                <a:avLst/>
              </a:prstGeom>
              <a:solidFill>
                <a:srgbClr val="CC0099"/>
              </a:solidFill>
              <a:ln w="9525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en-US" sz="1800" u="none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20536" name="Rectangle 29"/>
              <p:cNvSpPr>
                <a:spLocks noChangeArrowheads="1"/>
              </p:cNvSpPr>
              <p:nvPr/>
            </p:nvSpPr>
            <p:spPr bwMode="auto">
              <a:xfrm flipH="1">
                <a:off x="4134" y="2133"/>
                <a:ext cx="120" cy="82"/>
              </a:xfrm>
              <a:prstGeom prst="rect">
                <a:avLst/>
              </a:prstGeom>
              <a:solidFill>
                <a:srgbClr val="008080"/>
              </a:solidFill>
              <a:ln w="9525" algn="ctr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37" name="Rectangle 30"/>
              <p:cNvSpPr>
                <a:spLocks noChangeArrowheads="1"/>
              </p:cNvSpPr>
              <p:nvPr/>
            </p:nvSpPr>
            <p:spPr bwMode="auto">
              <a:xfrm flipH="1">
                <a:off x="4255" y="2133"/>
                <a:ext cx="120" cy="82"/>
              </a:xfrm>
              <a:prstGeom prst="rect">
                <a:avLst/>
              </a:prstGeom>
              <a:solidFill>
                <a:srgbClr val="CC0099"/>
              </a:solidFill>
              <a:ln w="9525" algn="ctr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en-US" sz="1800" u="none">
                  <a:solidFill>
                    <a:srgbClr val="FFFF00"/>
                  </a:solidFill>
                  <a:latin typeface="Arial" charset="0"/>
                </a:endParaRPr>
              </a:p>
            </p:txBody>
          </p:sp>
          <p:sp>
            <p:nvSpPr>
              <p:cNvPr id="20538" name="Rectangle 31"/>
              <p:cNvSpPr>
                <a:spLocks noChangeArrowheads="1"/>
              </p:cNvSpPr>
              <p:nvPr/>
            </p:nvSpPr>
            <p:spPr bwMode="auto">
              <a:xfrm flipH="1">
                <a:off x="4375" y="2133"/>
                <a:ext cx="119" cy="82"/>
              </a:xfrm>
              <a:prstGeom prst="rect">
                <a:avLst/>
              </a:prstGeom>
              <a:solidFill>
                <a:srgbClr val="008080"/>
              </a:solidFill>
              <a:ln w="9525">
                <a:solidFill>
                  <a:srgbClr val="66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39" name="Line 32"/>
              <p:cNvSpPr>
                <a:spLocks noChangeShapeType="1"/>
              </p:cNvSpPr>
              <p:nvPr/>
            </p:nvSpPr>
            <p:spPr bwMode="auto">
              <a:xfrm flipH="1">
                <a:off x="4494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0" name="Line 33"/>
              <p:cNvSpPr>
                <a:spLocks noChangeShapeType="1"/>
              </p:cNvSpPr>
              <p:nvPr/>
            </p:nvSpPr>
            <p:spPr bwMode="auto">
              <a:xfrm flipH="1">
                <a:off x="4479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1" name="Line 34"/>
              <p:cNvSpPr>
                <a:spLocks noChangeShapeType="1"/>
              </p:cNvSpPr>
              <p:nvPr/>
            </p:nvSpPr>
            <p:spPr bwMode="auto">
              <a:xfrm flipH="1">
                <a:off x="4464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2" name="Line 35"/>
              <p:cNvSpPr>
                <a:spLocks noChangeShapeType="1"/>
              </p:cNvSpPr>
              <p:nvPr/>
            </p:nvSpPr>
            <p:spPr bwMode="auto">
              <a:xfrm flipH="1">
                <a:off x="4449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3" name="Line 36"/>
              <p:cNvSpPr>
                <a:spLocks noChangeShapeType="1"/>
              </p:cNvSpPr>
              <p:nvPr/>
            </p:nvSpPr>
            <p:spPr bwMode="auto">
              <a:xfrm flipH="1">
                <a:off x="4434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4" name="Line 37"/>
              <p:cNvSpPr>
                <a:spLocks noChangeShapeType="1"/>
              </p:cNvSpPr>
              <p:nvPr/>
            </p:nvSpPr>
            <p:spPr bwMode="auto">
              <a:xfrm flipH="1">
                <a:off x="4419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5" name="Line 38"/>
              <p:cNvSpPr>
                <a:spLocks noChangeShapeType="1"/>
              </p:cNvSpPr>
              <p:nvPr/>
            </p:nvSpPr>
            <p:spPr bwMode="auto">
              <a:xfrm flipH="1">
                <a:off x="4405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6" name="Line 39"/>
              <p:cNvSpPr>
                <a:spLocks noChangeShapeType="1"/>
              </p:cNvSpPr>
              <p:nvPr/>
            </p:nvSpPr>
            <p:spPr bwMode="auto">
              <a:xfrm flipH="1">
                <a:off x="4390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7" name="Line 40"/>
              <p:cNvSpPr>
                <a:spLocks noChangeShapeType="1"/>
              </p:cNvSpPr>
              <p:nvPr/>
            </p:nvSpPr>
            <p:spPr bwMode="auto">
              <a:xfrm flipH="1">
                <a:off x="4375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8" name="Line 41"/>
              <p:cNvSpPr>
                <a:spLocks noChangeShapeType="1"/>
              </p:cNvSpPr>
              <p:nvPr/>
            </p:nvSpPr>
            <p:spPr bwMode="auto">
              <a:xfrm flipH="1">
                <a:off x="4360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9" name="Line 42"/>
              <p:cNvSpPr>
                <a:spLocks noChangeShapeType="1"/>
              </p:cNvSpPr>
              <p:nvPr/>
            </p:nvSpPr>
            <p:spPr bwMode="auto">
              <a:xfrm flipH="1">
                <a:off x="4345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0" name="Line 43"/>
              <p:cNvSpPr>
                <a:spLocks noChangeShapeType="1"/>
              </p:cNvSpPr>
              <p:nvPr/>
            </p:nvSpPr>
            <p:spPr bwMode="auto">
              <a:xfrm flipH="1">
                <a:off x="4330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1" name="Line 44"/>
              <p:cNvSpPr>
                <a:spLocks noChangeShapeType="1"/>
              </p:cNvSpPr>
              <p:nvPr/>
            </p:nvSpPr>
            <p:spPr bwMode="auto">
              <a:xfrm flipH="1">
                <a:off x="4315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2" name="Line 45"/>
              <p:cNvSpPr>
                <a:spLocks noChangeShapeType="1"/>
              </p:cNvSpPr>
              <p:nvPr/>
            </p:nvSpPr>
            <p:spPr bwMode="auto">
              <a:xfrm flipH="1">
                <a:off x="4300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3" name="Line 46"/>
              <p:cNvSpPr>
                <a:spLocks noChangeShapeType="1"/>
              </p:cNvSpPr>
              <p:nvPr/>
            </p:nvSpPr>
            <p:spPr bwMode="auto">
              <a:xfrm flipH="1">
                <a:off x="4286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Line 47"/>
              <p:cNvSpPr>
                <a:spLocks noChangeShapeType="1"/>
              </p:cNvSpPr>
              <p:nvPr/>
            </p:nvSpPr>
            <p:spPr bwMode="auto">
              <a:xfrm flipH="1">
                <a:off x="4271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5" name="Line 48"/>
              <p:cNvSpPr>
                <a:spLocks noChangeShapeType="1"/>
              </p:cNvSpPr>
              <p:nvPr/>
            </p:nvSpPr>
            <p:spPr bwMode="auto">
              <a:xfrm flipH="1">
                <a:off x="4256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Line 49"/>
              <p:cNvSpPr>
                <a:spLocks noChangeShapeType="1"/>
              </p:cNvSpPr>
              <p:nvPr/>
            </p:nvSpPr>
            <p:spPr bwMode="auto">
              <a:xfrm flipH="1">
                <a:off x="4017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7" name="Line 50"/>
              <p:cNvSpPr>
                <a:spLocks noChangeShapeType="1"/>
              </p:cNvSpPr>
              <p:nvPr/>
            </p:nvSpPr>
            <p:spPr bwMode="auto">
              <a:xfrm flipH="1">
                <a:off x="3992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8" name="Line 51"/>
              <p:cNvSpPr>
                <a:spLocks noChangeShapeType="1"/>
              </p:cNvSpPr>
              <p:nvPr/>
            </p:nvSpPr>
            <p:spPr bwMode="auto">
              <a:xfrm flipH="1">
                <a:off x="3968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9" name="Line 52"/>
              <p:cNvSpPr>
                <a:spLocks noChangeShapeType="1"/>
              </p:cNvSpPr>
              <p:nvPr/>
            </p:nvSpPr>
            <p:spPr bwMode="auto">
              <a:xfrm flipH="1">
                <a:off x="3920" y="2133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0" name="AutoShape 53"/>
              <p:cNvSpPr>
                <a:spLocks noChangeArrowheads="1"/>
              </p:cNvSpPr>
              <p:nvPr/>
            </p:nvSpPr>
            <p:spPr bwMode="auto">
              <a:xfrm flipH="1">
                <a:off x="4745" y="2123"/>
                <a:ext cx="83" cy="10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23 w 21600"/>
                  <a:gd name="T25" fmla="*/ 3208 h 21600"/>
                  <a:gd name="T26" fmla="*/ 18477 w 21600"/>
                  <a:gd name="T27" fmla="*/ 1839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FFCC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1" name="Rectangle 54"/>
              <p:cNvSpPr>
                <a:spLocks noChangeArrowheads="1"/>
              </p:cNvSpPr>
              <p:nvPr/>
            </p:nvSpPr>
            <p:spPr bwMode="auto">
              <a:xfrm flipH="1">
                <a:off x="4256" y="2103"/>
                <a:ext cx="512" cy="151"/>
              </a:xfrm>
              <a:prstGeom prst="rect">
                <a:avLst/>
              </a:prstGeom>
              <a:gradFill rotWithShape="1">
                <a:gsLst>
                  <a:gs pos="0">
                    <a:srgbClr val="76002F"/>
                  </a:gs>
                  <a:gs pos="50000">
                    <a:srgbClr val="FF0066"/>
                  </a:gs>
                  <a:gs pos="100000">
                    <a:srgbClr val="76002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62" name="Oval 55"/>
              <p:cNvSpPr>
                <a:spLocks noChangeArrowheads="1"/>
              </p:cNvSpPr>
              <p:nvPr/>
            </p:nvSpPr>
            <p:spPr bwMode="auto">
              <a:xfrm flipH="1">
                <a:off x="4810" y="2133"/>
                <a:ext cx="132" cy="76"/>
              </a:xfrm>
              <a:prstGeom prst="ellipse">
                <a:avLst/>
              </a:prstGeom>
              <a:noFill/>
              <a:ln w="57150">
                <a:solidFill>
                  <a:srgbClr val="FFCC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0563" name="Line 56"/>
              <p:cNvSpPr>
                <a:spLocks noChangeShapeType="1"/>
              </p:cNvSpPr>
              <p:nvPr/>
            </p:nvSpPr>
            <p:spPr bwMode="auto">
              <a:xfrm flipH="1">
                <a:off x="3946" y="2132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4" name="Line 57"/>
              <p:cNvSpPr>
                <a:spLocks noChangeShapeType="1"/>
              </p:cNvSpPr>
              <p:nvPr/>
            </p:nvSpPr>
            <p:spPr bwMode="auto">
              <a:xfrm flipH="1">
                <a:off x="4110" y="2136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5" name="Line 58"/>
              <p:cNvSpPr>
                <a:spLocks noChangeShapeType="1"/>
              </p:cNvSpPr>
              <p:nvPr/>
            </p:nvSpPr>
            <p:spPr bwMode="auto">
              <a:xfrm flipH="1">
                <a:off x="4086" y="2136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6" name="Line 59"/>
              <p:cNvSpPr>
                <a:spLocks noChangeShapeType="1"/>
              </p:cNvSpPr>
              <p:nvPr/>
            </p:nvSpPr>
            <p:spPr bwMode="auto">
              <a:xfrm flipH="1">
                <a:off x="4038" y="2136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7" name="Line 60"/>
              <p:cNvSpPr>
                <a:spLocks noChangeShapeType="1"/>
              </p:cNvSpPr>
              <p:nvPr/>
            </p:nvSpPr>
            <p:spPr bwMode="auto">
              <a:xfrm flipH="1">
                <a:off x="4064" y="2135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8" name="Line 61"/>
              <p:cNvSpPr>
                <a:spLocks noChangeShapeType="1"/>
              </p:cNvSpPr>
              <p:nvPr/>
            </p:nvSpPr>
            <p:spPr bwMode="auto">
              <a:xfrm flipH="1">
                <a:off x="4228" y="2135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69" name="Line 62"/>
              <p:cNvSpPr>
                <a:spLocks noChangeShapeType="1"/>
              </p:cNvSpPr>
              <p:nvPr/>
            </p:nvSpPr>
            <p:spPr bwMode="auto">
              <a:xfrm flipH="1">
                <a:off x="4204" y="2135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0" name="Line 63"/>
              <p:cNvSpPr>
                <a:spLocks noChangeShapeType="1"/>
              </p:cNvSpPr>
              <p:nvPr/>
            </p:nvSpPr>
            <p:spPr bwMode="auto">
              <a:xfrm flipH="1">
                <a:off x="4156" y="2135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1" name="Line 64"/>
              <p:cNvSpPr>
                <a:spLocks noChangeShapeType="1"/>
              </p:cNvSpPr>
              <p:nvPr/>
            </p:nvSpPr>
            <p:spPr bwMode="auto">
              <a:xfrm flipH="1">
                <a:off x="4182" y="2134"/>
                <a:ext cx="0" cy="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6515100" y="4283605"/>
            <a:ext cx="1790700" cy="199761"/>
            <a:chOff x="3814" y="2103"/>
            <a:chExt cx="1128" cy="151"/>
          </a:xfrm>
        </p:grpSpPr>
        <p:sp>
          <p:nvSpPr>
            <p:cNvPr id="20492" name="Oval 66"/>
            <p:cNvSpPr>
              <a:spLocks noChangeArrowheads="1"/>
            </p:cNvSpPr>
            <p:nvPr/>
          </p:nvSpPr>
          <p:spPr bwMode="auto">
            <a:xfrm>
              <a:off x="3814" y="2144"/>
              <a:ext cx="89" cy="55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493" name="Rectangle 67"/>
            <p:cNvSpPr>
              <a:spLocks noChangeArrowheads="1"/>
            </p:cNvSpPr>
            <p:nvPr/>
          </p:nvSpPr>
          <p:spPr bwMode="auto">
            <a:xfrm flipH="1">
              <a:off x="3898" y="2133"/>
              <a:ext cx="119" cy="82"/>
            </a:xfrm>
            <a:prstGeom prst="rect">
              <a:avLst/>
            </a:prstGeom>
            <a:solidFill>
              <a:srgbClr val="008080"/>
            </a:solidFill>
            <a:ln w="9525" algn="ctr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494" name="Rectangle 68"/>
            <p:cNvSpPr>
              <a:spLocks noChangeArrowheads="1"/>
            </p:cNvSpPr>
            <p:nvPr/>
          </p:nvSpPr>
          <p:spPr bwMode="auto">
            <a:xfrm flipH="1">
              <a:off x="4017" y="2133"/>
              <a:ext cx="119" cy="82"/>
            </a:xfrm>
            <a:prstGeom prst="rect">
              <a:avLst/>
            </a:prstGeom>
            <a:solidFill>
              <a:srgbClr val="CC0099"/>
            </a:solidFill>
            <a:ln w="9525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u="none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20495" name="Rectangle 69"/>
            <p:cNvSpPr>
              <a:spLocks noChangeArrowheads="1"/>
            </p:cNvSpPr>
            <p:nvPr/>
          </p:nvSpPr>
          <p:spPr bwMode="auto">
            <a:xfrm flipH="1">
              <a:off x="4134" y="2133"/>
              <a:ext cx="120" cy="82"/>
            </a:xfrm>
            <a:prstGeom prst="rect">
              <a:avLst/>
            </a:prstGeom>
            <a:solidFill>
              <a:srgbClr val="008080"/>
            </a:solidFill>
            <a:ln w="9525" algn="ctr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496" name="Rectangle 70"/>
            <p:cNvSpPr>
              <a:spLocks noChangeArrowheads="1"/>
            </p:cNvSpPr>
            <p:nvPr/>
          </p:nvSpPr>
          <p:spPr bwMode="auto">
            <a:xfrm flipH="1">
              <a:off x="4255" y="2133"/>
              <a:ext cx="120" cy="82"/>
            </a:xfrm>
            <a:prstGeom prst="rect">
              <a:avLst/>
            </a:prstGeom>
            <a:solidFill>
              <a:srgbClr val="CC0099"/>
            </a:solidFill>
            <a:ln w="9525" algn="ctr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u="none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20497" name="Rectangle 71"/>
            <p:cNvSpPr>
              <a:spLocks noChangeArrowheads="1"/>
            </p:cNvSpPr>
            <p:nvPr/>
          </p:nvSpPr>
          <p:spPr bwMode="auto">
            <a:xfrm flipH="1">
              <a:off x="4375" y="2133"/>
              <a:ext cx="119" cy="82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rgbClr val="66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498" name="Line 72"/>
            <p:cNvSpPr>
              <a:spLocks noChangeShapeType="1"/>
            </p:cNvSpPr>
            <p:nvPr/>
          </p:nvSpPr>
          <p:spPr bwMode="auto">
            <a:xfrm flipH="1">
              <a:off x="4494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73"/>
            <p:cNvSpPr>
              <a:spLocks noChangeShapeType="1"/>
            </p:cNvSpPr>
            <p:nvPr/>
          </p:nvSpPr>
          <p:spPr bwMode="auto">
            <a:xfrm flipH="1">
              <a:off x="4479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74"/>
            <p:cNvSpPr>
              <a:spLocks noChangeShapeType="1"/>
            </p:cNvSpPr>
            <p:nvPr/>
          </p:nvSpPr>
          <p:spPr bwMode="auto">
            <a:xfrm flipH="1">
              <a:off x="4464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75"/>
            <p:cNvSpPr>
              <a:spLocks noChangeShapeType="1"/>
            </p:cNvSpPr>
            <p:nvPr/>
          </p:nvSpPr>
          <p:spPr bwMode="auto">
            <a:xfrm flipH="1">
              <a:off x="4449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76"/>
            <p:cNvSpPr>
              <a:spLocks noChangeShapeType="1"/>
            </p:cNvSpPr>
            <p:nvPr/>
          </p:nvSpPr>
          <p:spPr bwMode="auto">
            <a:xfrm flipH="1">
              <a:off x="4434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77"/>
            <p:cNvSpPr>
              <a:spLocks noChangeShapeType="1"/>
            </p:cNvSpPr>
            <p:nvPr/>
          </p:nvSpPr>
          <p:spPr bwMode="auto">
            <a:xfrm flipH="1">
              <a:off x="4419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78"/>
            <p:cNvSpPr>
              <a:spLocks noChangeShapeType="1"/>
            </p:cNvSpPr>
            <p:nvPr/>
          </p:nvSpPr>
          <p:spPr bwMode="auto">
            <a:xfrm flipH="1">
              <a:off x="4405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79"/>
            <p:cNvSpPr>
              <a:spLocks noChangeShapeType="1"/>
            </p:cNvSpPr>
            <p:nvPr/>
          </p:nvSpPr>
          <p:spPr bwMode="auto">
            <a:xfrm flipH="1">
              <a:off x="4390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80"/>
            <p:cNvSpPr>
              <a:spLocks noChangeShapeType="1"/>
            </p:cNvSpPr>
            <p:nvPr/>
          </p:nvSpPr>
          <p:spPr bwMode="auto">
            <a:xfrm flipH="1">
              <a:off x="4375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81"/>
            <p:cNvSpPr>
              <a:spLocks noChangeShapeType="1"/>
            </p:cNvSpPr>
            <p:nvPr/>
          </p:nvSpPr>
          <p:spPr bwMode="auto">
            <a:xfrm flipH="1">
              <a:off x="4360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82"/>
            <p:cNvSpPr>
              <a:spLocks noChangeShapeType="1"/>
            </p:cNvSpPr>
            <p:nvPr/>
          </p:nvSpPr>
          <p:spPr bwMode="auto">
            <a:xfrm flipH="1">
              <a:off x="4345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83"/>
            <p:cNvSpPr>
              <a:spLocks noChangeShapeType="1"/>
            </p:cNvSpPr>
            <p:nvPr/>
          </p:nvSpPr>
          <p:spPr bwMode="auto">
            <a:xfrm flipH="1">
              <a:off x="4330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84"/>
            <p:cNvSpPr>
              <a:spLocks noChangeShapeType="1"/>
            </p:cNvSpPr>
            <p:nvPr/>
          </p:nvSpPr>
          <p:spPr bwMode="auto">
            <a:xfrm flipH="1">
              <a:off x="4315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Line 85"/>
            <p:cNvSpPr>
              <a:spLocks noChangeShapeType="1"/>
            </p:cNvSpPr>
            <p:nvPr/>
          </p:nvSpPr>
          <p:spPr bwMode="auto">
            <a:xfrm flipH="1">
              <a:off x="4300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86"/>
            <p:cNvSpPr>
              <a:spLocks noChangeShapeType="1"/>
            </p:cNvSpPr>
            <p:nvPr/>
          </p:nvSpPr>
          <p:spPr bwMode="auto">
            <a:xfrm flipH="1">
              <a:off x="4286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87"/>
            <p:cNvSpPr>
              <a:spLocks noChangeShapeType="1"/>
            </p:cNvSpPr>
            <p:nvPr/>
          </p:nvSpPr>
          <p:spPr bwMode="auto">
            <a:xfrm flipH="1">
              <a:off x="4271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88"/>
            <p:cNvSpPr>
              <a:spLocks noChangeShapeType="1"/>
            </p:cNvSpPr>
            <p:nvPr/>
          </p:nvSpPr>
          <p:spPr bwMode="auto">
            <a:xfrm flipH="1">
              <a:off x="4256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89"/>
            <p:cNvSpPr>
              <a:spLocks noChangeShapeType="1"/>
            </p:cNvSpPr>
            <p:nvPr/>
          </p:nvSpPr>
          <p:spPr bwMode="auto">
            <a:xfrm flipH="1">
              <a:off x="4017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90"/>
            <p:cNvSpPr>
              <a:spLocks noChangeShapeType="1"/>
            </p:cNvSpPr>
            <p:nvPr/>
          </p:nvSpPr>
          <p:spPr bwMode="auto">
            <a:xfrm flipH="1">
              <a:off x="3992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91"/>
            <p:cNvSpPr>
              <a:spLocks noChangeShapeType="1"/>
            </p:cNvSpPr>
            <p:nvPr/>
          </p:nvSpPr>
          <p:spPr bwMode="auto">
            <a:xfrm flipH="1">
              <a:off x="3968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92"/>
            <p:cNvSpPr>
              <a:spLocks noChangeShapeType="1"/>
            </p:cNvSpPr>
            <p:nvPr/>
          </p:nvSpPr>
          <p:spPr bwMode="auto">
            <a:xfrm flipH="1">
              <a:off x="3920" y="2133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AutoShape 93"/>
            <p:cNvSpPr>
              <a:spLocks noChangeArrowheads="1"/>
            </p:cNvSpPr>
            <p:nvPr/>
          </p:nvSpPr>
          <p:spPr bwMode="auto">
            <a:xfrm flipH="1">
              <a:off x="4745" y="2123"/>
              <a:ext cx="83" cy="10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23 w 21600"/>
                <a:gd name="T25" fmla="*/ 3208 h 21600"/>
                <a:gd name="T26" fmla="*/ 18477 w 21600"/>
                <a:gd name="T27" fmla="*/ 1839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CC99"/>
            </a:solidFill>
            <a:ln w="9525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Rectangle 94"/>
            <p:cNvSpPr>
              <a:spLocks noChangeArrowheads="1"/>
            </p:cNvSpPr>
            <p:nvPr/>
          </p:nvSpPr>
          <p:spPr bwMode="auto">
            <a:xfrm flipH="1">
              <a:off x="4256" y="2103"/>
              <a:ext cx="512" cy="151"/>
            </a:xfrm>
            <a:prstGeom prst="rect">
              <a:avLst/>
            </a:prstGeom>
            <a:gradFill rotWithShape="1">
              <a:gsLst>
                <a:gs pos="0">
                  <a:srgbClr val="76002F"/>
                </a:gs>
                <a:gs pos="50000">
                  <a:srgbClr val="FF0066"/>
                </a:gs>
                <a:gs pos="100000">
                  <a:srgbClr val="76002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521" name="Oval 95"/>
            <p:cNvSpPr>
              <a:spLocks noChangeArrowheads="1"/>
            </p:cNvSpPr>
            <p:nvPr/>
          </p:nvSpPr>
          <p:spPr bwMode="auto">
            <a:xfrm flipH="1">
              <a:off x="4810" y="2133"/>
              <a:ext cx="132" cy="76"/>
            </a:xfrm>
            <a:prstGeom prst="ellipse">
              <a:avLst/>
            </a:prstGeom>
            <a:noFill/>
            <a:ln w="5715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20522" name="Line 96"/>
            <p:cNvSpPr>
              <a:spLocks noChangeShapeType="1"/>
            </p:cNvSpPr>
            <p:nvPr/>
          </p:nvSpPr>
          <p:spPr bwMode="auto">
            <a:xfrm flipH="1">
              <a:off x="3946" y="2132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Line 97"/>
            <p:cNvSpPr>
              <a:spLocks noChangeShapeType="1"/>
            </p:cNvSpPr>
            <p:nvPr/>
          </p:nvSpPr>
          <p:spPr bwMode="auto">
            <a:xfrm flipH="1">
              <a:off x="4110" y="2136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Line 98"/>
            <p:cNvSpPr>
              <a:spLocks noChangeShapeType="1"/>
            </p:cNvSpPr>
            <p:nvPr/>
          </p:nvSpPr>
          <p:spPr bwMode="auto">
            <a:xfrm flipH="1">
              <a:off x="4086" y="2136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Line 99"/>
            <p:cNvSpPr>
              <a:spLocks noChangeShapeType="1"/>
            </p:cNvSpPr>
            <p:nvPr/>
          </p:nvSpPr>
          <p:spPr bwMode="auto">
            <a:xfrm flipH="1">
              <a:off x="4038" y="2136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Line 100"/>
            <p:cNvSpPr>
              <a:spLocks noChangeShapeType="1"/>
            </p:cNvSpPr>
            <p:nvPr/>
          </p:nvSpPr>
          <p:spPr bwMode="auto">
            <a:xfrm flipH="1">
              <a:off x="4064" y="2135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Line 101"/>
            <p:cNvSpPr>
              <a:spLocks noChangeShapeType="1"/>
            </p:cNvSpPr>
            <p:nvPr/>
          </p:nvSpPr>
          <p:spPr bwMode="auto">
            <a:xfrm flipH="1">
              <a:off x="4228" y="2135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Line 102"/>
            <p:cNvSpPr>
              <a:spLocks noChangeShapeType="1"/>
            </p:cNvSpPr>
            <p:nvPr/>
          </p:nvSpPr>
          <p:spPr bwMode="auto">
            <a:xfrm flipH="1">
              <a:off x="4204" y="2135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9" name="Line 103"/>
            <p:cNvSpPr>
              <a:spLocks noChangeShapeType="1"/>
            </p:cNvSpPr>
            <p:nvPr/>
          </p:nvSpPr>
          <p:spPr bwMode="auto">
            <a:xfrm flipH="1">
              <a:off x="4156" y="2135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104"/>
            <p:cNvSpPr>
              <a:spLocks noChangeShapeType="1"/>
            </p:cNvSpPr>
            <p:nvPr/>
          </p:nvSpPr>
          <p:spPr bwMode="auto">
            <a:xfrm flipH="1">
              <a:off x="4182" y="2134"/>
              <a:ext cx="0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85" name="Line 105"/>
          <p:cNvSpPr>
            <a:spLocks noChangeShapeType="1"/>
          </p:cNvSpPr>
          <p:nvPr/>
        </p:nvSpPr>
        <p:spPr bwMode="auto">
          <a:xfrm>
            <a:off x="5387975" y="4382823"/>
            <a:ext cx="73183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6" name="Line 106"/>
          <p:cNvSpPr>
            <a:spLocks noChangeShapeType="1"/>
          </p:cNvSpPr>
          <p:nvPr/>
        </p:nvSpPr>
        <p:spPr bwMode="auto">
          <a:xfrm flipH="1">
            <a:off x="3352800" y="4374886"/>
            <a:ext cx="731838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107"/>
          <p:cNvSpPr txBox="1">
            <a:spLocks noChangeArrowheads="1"/>
          </p:cNvSpPr>
          <p:nvPr/>
        </p:nvSpPr>
        <p:spPr bwMode="auto">
          <a:xfrm>
            <a:off x="212725" y="89959"/>
            <a:ext cx="885202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u="none" dirty="0">
                <a:solidFill>
                  <a:srgbClr val="FF0000"/>
                </a:solidFill>
              </a:rPr>
              <a:t>I. CÂN BẰNG CỦA MỘT VẬT CHỊU TÁC DỤNG </a:t>
            </a:r>
            <a:r>
              <a:rPr lang="en-US" b="1" u="none" dirty="0" smtClean="0">
                <a:solidFill>
                  <a:srgbClr val="FF0000"/>
                </a:solidFill>
              </a:rPr>
              <a:t>CỦA</a:t>
            </a:r>
            <a:r>
              <a:rPr lang="en-US" b="1" u="none" dirty="0">
                <a:solidFill>
                  <a:srgbClr val="FF0000"/>
                </a:solidFill>
              </a:rPr>
              <a:t> </a:t>
            </a:r>
            <a:endParaRPr lang="en-US" b="1" u="none" dirty="0" smtClean="0">
              <a:solidFill>
                <a:srgbClr val="FF0000"/>
              </a:solidFill>
            </a:endParaRPr>
          </a:p>
          <a:p>
            <a:pPr algn="just" eaLnBrk="1" hangingPunct="1"/>
            <a:r>
              <a:rPr lang="en-US" b="1" u="none" dirty="0" smtClean="0">
                <a:solidFill>
                  <a:srgbClr val="FF0000"/>
                </a:solidFill>
              </a:rPr>
              <a:t>HAI </a:t>
            </a:r>
            <a:r>
              <a:rPr lang="en-US" b="1" u="none" dirty="0">
                <a:solidFill>
                  <a:srgbClr val="FF0000"/>
                </a:solidFill>
              </a:rPr>
              <a:t>LỰC</a:t>
            </a:r>
          </a:p>
        </p:txBody>
      </p:sp>
      <p:sp>
        <p:nvSpPr>
          <p:cNvPr id="20491" name="Text Box 108"/>
          <p:cNvSpPr txBox="1">
            <a:spLocks noChangeArrowheads="1"/>
          </p:cNvSpPr>
          <p:nvPr/>
        </p:nvSpPr>
        <p:spPr bwMode="auto">
          <a:xfrm>
            <a:off x="228600" y="1016001"/>
            <a:ext cx="22701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>
                <a:solidFill>
                  <a:srgbClr val="0000CC"/>
                </a:solidFill>
              </a:rPr>
              <a:t>1. Thí nghiệm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585" grpId="0" animBg="1"/>
      <p:bldP spid="205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32"/>
          <p:cNvGrpSpPr>
            <a:grpSpLocks/>
          </p:cNvGrpSpPr>
          <p:nvPr/>
        </p:nvGrpSpPr>
        <p:grpSpPr bwMode="auto">
          <a:xfrm>
            <a:off x="163513" y="190501"/>
            <a:ext cx="8980487" cy="1194594"/>
            <a:chOff x="103" y="997"/>
            <a:chExt cx="5657" cy="903"/>
          </a:xfrm>
        </p:grpSpPr>
        <p:grpSp>
          <p:nvGrpSpPr>
            <p:cNvPr id="21509" name="Group 2"/>
            <p:cNvGrpSpPr>
              <a:grpSpLocks/>
            </p:cNvGrpSpPr>
            <p:nvPr/>
          </p:nvGrpSpPr>
          <p:grpSpPr bwMode="auto">
            <a:xfrm>
              <a:off x="103" y="997"/>
              <a:ext cx="5657" cy="903"/>
              <a:chOff x="126" y="2677"/>
              <a:chExt cx="5657" cy="903"/>
            </a:xfrm>
          </p:grpSpPr>
          <p:sp>
            <p:nvSpPr>
              <p:cNvPr id="21513" name="Freeform 3"/>
              <p:cNvSpPr>
                <a:spLocks/>
              </p:cNvSpPr>
              <p:nvPr/>
            </p:nvSpPr>
            <p:spPr bwMode="auto">
              <a:xfrm>
                <a:off x="2411" y="2832"/>
                <a:ext cx="1104" cy="748"/>
              </a:xfrm>
              <a:custGeom>
                <a:avLst/>
                <a:gdLst>
                  <a:gd name="T0" fmla="*/ 1 w 1991"/>
                  <a:gd name="T1" fmla="*/ 61 h 1038"/>
                  <a:gd name="T2" fmla="*/ 2 w 1991"/>
                  <a:gd name="T3" fmla="*/ 19 h 1038"/>
                  <a:gd name="T4" fmla="*/ 10 w 1991"/>
                  <a:gd name="T5" fmla="*/ 1 h 1038"/>
                  <a:gd name="T6" fmla="*/ 20 w 1991"/>
                  <a:gd name="T7" fmla="*/ 27 h 1038"/>
                  <a:gd name="T8" fmla="*/ 28 w 1991"/>
                  <a:gd name="T9" fmla="*/ 36 h 1038"/>
                  <a:gd name="T10" fmla="*/ 38 w 1991"/>
                  <a:gd name="T11" fmla="*/ 18 h 1038"/>
                  <a:gd name="T12" fmla="*/ 46 w 1991"/>
                  <a:gd name="T13" fmla="*/ 2 h 1038"/>
                  <a:gd name="T14" fmla="*/ 53 w 1991"/>
                  <a:gd name="T15" fmla="*/ 10 h 1038"/>
                  <a:gd name="T16" fmla="*/ 57 w 1991"/>
                  <a:gd name="T17" fmla="*/ 44 h 1038"/>
                  <a:gd name="T18" fmla="*/ 57 w 1991"/>
                  <a:gd name="T19" fmla="*/ 84 h 1038"/>
                  <a:gd name="T20" fmla="*/ 52 w 1991"/>
                  <a:gd name="T21" fmla="*/ 118 h 1038"/>
                  <a:gd name="T22" fmla="*/ 39 w 1991"/>
                  <a:gd name="T23" fmla="*/ 141 h 1038"/>
                  <a:gd name="T24" fmla="*/ 25 w 1991"/>
                  <a:gd name="T25" fmla="*/ 141 h 1038"/>
                  <a:gd name="T26" fmla="*/ 15 w 1991"/>
                  <a:gd name="T27" fmla="*/ 130 h 1038"/>
                  <a:gd name="T28" fmla="*/ 6 w 1991"/>
                  <a:gd name="T29" fmla="*/ 102 h 1038"/>
                  <a:gd name="T30" fmla="*/ 1 w 1991"/>
                  <a:gd name="T31" fmla="*/ 61 h 103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91"/>
                  <a:gd name="T49" fmla="*/ 0 h 1038"/>
                  <a:gd name="T50" fmla="*/ 1991 w 1991"/>
                  <a:gd name="T51" fmla="*/ 1038 h 1038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91" h="1038">
                    <a:moveTo>
                      <a:pt x="30" y="438"/>
                    </a:moveTo>
                    <a:cubicBezTo>
                      <a:pt x="4" y="341"/>
                      <a:pt x="0" y="212"/>
                      <a:pt x="52" y="141"/>
                    </a:cubicBezTo>
                    <a:cubicBezTo>
                      <a:pt x="104" y="70"/>
                      <a:pt x="234" y="0"/>
                      <a:pt x="340" y="9"/>
                    </a:cubicBezTo>
                    <a:cubicBezTo>
                      <a:pt x="446" y="18"/>
                      <a:pt x="584" y="152"/>
                      <a:pt x="689" y="193"/>
                    </a:cubicBezTo>
                    <a:cubicBezTo>
                      <a:pt x="794" y="234"/>
                      <a:pt x="872" y="268"/>
                      <a:pt x="972" y="257"/>
                    </a:cubicBezTo>
                    <a:cubicBezTo>
                      <a:pt x="1072" y="246"/>
                      <a:pt x="1192" y="165"/>
                      <a:pt x="1292" y="125"/>
                    </a:cubicBezTo>
                    <a:cubicBezTo>
                      <a:pt x="1392" y="85"/>
                      <a:pt x="1482" y="26"/>
                      <a:pt x="1572" y="17"/>
                    </a:cubicBezTo>
                    <a:cubicBezTo>
                      <a:pt x="1662" y="8"/>
                      <a:pt x="1765" y="20"/>
                      <a:pt x="1830" y="70"/>
                    </a:cubicBezTo>
                    <a:cubicBezTo>
                      <a:pt x="1895" y="120"/>
                      <a:pt x="1940" y="227"/>
                      <a:pt x="1962" y="316"/>
                    </a:cubicBezTo>
                    <a:cubicBezTo>
                      <a:pt x="1984" y="404"/>
                      <a:pt x="1991" y="513"/>
                      <a:pt x="1962" y="602"/>
                    </a:cubicBezTo>
                    <a:cubicBezTo>
                      <a:pt x="1932" y="690"/>
                      <a:pt x="1889" y="779"/>
                      <a:pt x="1786" y="847"/>
                    </a:cubicBezTo>
                    <a:cubicBezTo>
                      <a:pt x="1684" y="915"/>
                      <a:pt x="1501" y="983"/>
                      <a:pt x="1347" y="1011"/>
                    </a:cubicBezTo>
                    <a:cubicBezTo>
                      <a:pt x="1193" y="1038"/>
                      <a:pt x="1003" y="1024"/>
                      <a:pt x="864" y="1011"/>
                    </a:cubicBezTo>
                    <a:cubicBezTo>
                      <a:pt x="725" y="997"/>
                      <a:pt x="623" y="977"/>
                      <a:pt x="513" y="929"/>
                    </a:cubicBezTo>
                    <a:cubicBezTo>
                      <a:pt x="403" y="881"/>
                      <a:pt x="286" y="806"/>
                      <a:pt x="206" y="725"/>
                    </a:cubicBezTo>
                    <a:cubicBezTo>
                      <a:pt x="125" y="643"/>
                      <a:pt x="67" y="541"/>
                      <a:pt x="30" y="43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514" name="Group 4"/>
              <p:cNvGrpSpPr>
                <a:grpSpLocks/>
              </p:cNvGrpSpPr>
              <p:nvPr/>
            </p:nvGrpSpPr>
            <p:grpSpPr bwMode="auto">
              <a:xfrm>
                <a:off x="126" y="2677"/>
                <a:ext cx="5657" cy="664"/>
                <a:chOff x="126" y="2677"/>
                <a:chExt cx="5657" cy="664"/>
              </a:xfrm>
            </p:grpSpPr>
            <p:sp>
              <p:nvSpPr>
                <p:cNvPr id="21515" name="Line 5"/>
                <p:cNvSpPr>
                  <a:spLocks noChangeShapeType="1"/>
                </p:cNvSpPr>
                <p:nvPr/>
              </p:nvSpPr>
              <p:spPr bwMode="auto">
                <a:xfrm>
                  <a:off x="1694" y="3186"/>
                  <a:ext cx="850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516" name="Group 6"/>
                <p:cNvGrpSpPr>
                  <a:grpSpLocks/>
                </p:cNvGrpSpPr>
                <p:nvPr/>
              </p:nvGrpSpPr>
              <p:grpSpPr bwMode="auto">
                <a:xfrm>
                  <a:off x="126" y="3062"/>
                  <a:ext cx="1897" cy="279"/>
                  <a:chOff x="624" y="1200"/>
                  <a:chExt cx="1668" cy="246"/>
                </a:xfrm>
              </p:grpSpPr>
              <p:sp>
                <p:nvSpPr>
                  <p:cNvPr id="21583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96" y="1284"/>
                    <a:ext cx="96" cy="48"/>
                  </a:xfrm>
                  <a:prstGeom prst="ellipse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1584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1569" y="1272"/>
                    <a:ext cx="640" cy="72"/>
                    <a:chOff x="748" y="2387"/>
                    <a:chExt cx="3630" cy="408"/>
                  </a:xfrm>
                </p:grpSpPr>
                <p:grpSp>
                  <p:nvGrpSpPr>
                    <p:cNvPr id="21591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8" y="2387"/>
                      <a:ext cx="3630" cy="408"/>
                      <a:chOff x="748" y="2523"/>
                      <a:chExt cx="3630" cy="408"/>
                    </a:xfrm>
                  </p:grpSpPr>
                  <p:sp>
                    <p:nvSpPr>
                      <p:cNvPr id="21633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52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34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7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CC0099"/>
                      </a:solidFill>
                      <a:ln w="9525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sz="1800" u="none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21635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12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36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75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CC0099"/>
                      </a:solidFill>
                      <a:ln w="9525" algn="ctr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sz="1800" u="none">
                          <a:latin typeface="Arial" charset="0"/>
                        </a:endParaRPr>
                      </a:p>
                    </p:txBody>
                  </p:sp>
                  <p:sp>
                    <p:nvSpPr>
                      <p:cNvPr id="21637" name="Rectangl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48" y="2523"/>
                        <a:ext cx="726" cy="40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>
                        <a:solidFill>
                          <a:srgbClr val="66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1592" name="Group 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48" y="2387"/>
                      <a:ext cx="3539" cy="182"/>
                      <a:chOff x="748" y="2568"/>
                      <a:chExt cx="3539" cy="318"/>
                    </a:xfrm>
                  </p:grpSpPr>
                  <p:sp>
                    <p:nvSpPr>
                      <p:cNvPr id="21593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8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4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5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3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6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2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7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11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8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0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99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9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0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83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1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74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2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65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3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655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4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46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5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837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6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927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7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18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8" name="Line 3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0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09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99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0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90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1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81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2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72" y="2568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3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63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4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65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5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74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6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3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7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6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8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1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19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0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0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198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1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89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2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80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3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4" name="Line 4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61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5" name="Line 4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52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6" name="Line 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742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7" name="Line 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833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8" name="Line 5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92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29" name="Line 5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14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30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05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31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96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32" name="Line 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287" y="2569"/>
                        <a:ext cx="0" cy="31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21585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624" y="1200"/>
                    <a:ext cx="1202" cy="246"/>
                    <a:chOff x="119" y="2024"/>
                    <a:chExt cx="2449" cy="502"/>
                  </a:xfrm>
                </p:grpSpPr>
                <p:sp>
                  <p:nvSpPr>
                    <p:cNvPr id="21586" name="AutoShap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6" y="2160"/>
                      <a:ext cx="181" cy="181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w 21600"/>
                        <a:gd name="T9" fmla="*/ 0 h 21600"/>
                        <a:gd name="T10" fmla="*/ 0 w 21600"/>
                        <a:gd name="T11" fmla="*/ 0 h 21600"/>
                        <a:gd name="T12" fmla="*/ 0 w 21600"/>
                        <a:gd name="T13" fmla="*/ 0 h 21600"/>
                        <a:gd name="T14" fmla="*/ 0 w 21600"/>
                        <a:gd name="T15" fmla="*/ 0 h 2160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3222 w 21600"/>
                        <a:gd name="T25" fmla="*/ 3222 h 21600"/>
                        <a:gd name="T26" fmla="*/ 18378 w 21600"/>
                        <a:gd name="T27" fmla="*/ 18378 h 2160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21600" h="21600">
                          <a:moveTo>
                            <a:pt x="0" y="10800"/>
                          </a:moveTo>
                          <a:cubicBezTo>
                            <a:pt x="0" y="4835"/>
                            <a:pt x="4835" y="0"/>
                            <a:pt x="10800" y="0"/>
                          </a:cubicBezTo>
                          <a:cubicBezTo>
                            <a:pt x="16765" y="0"/>
                            <a:pt x="21600" y="4835"/>
                            <a:pt x="21600" y="10800"/>
                          </a:cubicBezTo>
                          <a:cubicBezTo>
                            <a:pt x="21600" y="16765"/>
                            <a:pt x="16765" y="21600"/>
                            <a:pt x="10800" y="21600"/>
                          </a:cubicBezTo>
                          <a:cubicBezTo>
                            <a:pt x="4835" y="21600"/>
                            <a:pt x="0" y="16765"/>
                            <a:pt x="0" y="10800"/>
                          </a:cubicBezTo>
                          <a:close/>
                          <a:moveTo>
                            <a:pt x="5400" y="10800"/>
                          </a:moveTo>
                          <a:cubicBezTo>
                            <a:pt x="5400" y="13782"/>
                            <a:pt x="7818" y="16200"/>
                            <a:pt x="10800" y="16200"/>
                          </a:cubicBezTo>
                          <a:cubicBezTo>
                            <a:pt x="13782" y="16200"/>
                            <a:pt x="16200" y="13782"/>
                            <a:pt x="16200" y="10800"/>
                          </a:cubicBezTo>
                          <a:cubicBezTo>
                            <a:pt x="16200" y="7818"/>
                            <a:pt x="13782" y="5400"/>
                            <a:pt x="10800" y="5400"/>
                          </a:cubicBezTo>
                          <a:cubicBezTo>
                            <a:pt x="7818" y="5400"/>
                            <a:pt x="5400" y="7818"/>
                            <a:pt x="5400" y="10800"/>
                          </a:cubicBezTo>
                          <a:close/>
                        </a:path>
                      </a:pathLst>
                    </a:custGeom>
                    <a:solidFill>
                      <a:srgbClr val="FFCC99"/>
                    </a:solidFill>
                    <a:ln w="9525">
                      <a:solidFill>
                        <a:srgbClr val="FFCC99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1587" name="Group 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9" y="2024"/>
                      <a:ext cx="2449" cy="502"/>
                      <a:chOff x="119" y="2024"/>
                      <a:chExt cx="2449" cy="502"/>
                    </a:xfrm>
                  </p:grpSpPr>
                  <p:sp>
                    <p:nvSpPr>
                      <p:cNvPr id="21588" name="Rectangle 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2115"/>
                        <a:ext cx="1366" cy="27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76002F"/>
                          </a:gs>
                          <a:gs pos="50000">
                            <a:srgbClr val="FF0066"/>
                          </a:gs>
                          <a:gs pos="100000">
                            <a:srgbClr val="76002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89" name="Oval 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6" y="2193"/>
                        <a:ext cx="635" cy="136"/>
                      </a:xfrm>
                      <a:prstGeom prst="ellipse">
                        <a:avLst/>
                      </a:prstGeom>
                      <a:noFill/>
                      <a:ln w="57150">
                        <a:solidFill>
                          <a:srgbClr val="FFCC99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pic>
                    <p:nvPicPr>
                      <p:cNvPr id="21590" name="Picture 61" descr="HANDP0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rot="19645145" flipH="1">
                        <a:off x="119" y="2024"/>
                        <a:ext cx="720" cy="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</p:grpSp>
            </p:grpSp>
            <p:sp>
              <p:nvSpPr>
                <p:cNvPr id="113726" name="WordArt 6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502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A</a:t>
                  </a:r>
                </a:p>
              </p:txBody>
            </p:sp>
            <p:sp>
              <p:nvSpPr>
                <p:cNvPr id="113727" name="WordArt 6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333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C</a:t>
                  </a:r>
                </a:p>
              </p:txBody>
            </p:sp>
            <p:sp>
              <p:nvSpPr>
                <p:cNvPr id="113728" name="WordArt 6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135" y="2970"/>
                  <a:ext cx="105" cy="140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>
                    <a:defRPr/>
                  </a:pPr>
                  <a:r>
                    <a:rPr lang="en-US" sz="3600" kern="10">
                      <a:ln w="9525">
                        <a:solidFill>
                          <a:srgbClr val="FF3300"/>
                        </a:solidFill>
                        <a:round/>
                        <a:headEnd/>
                        <a:tailEnd/>
                      </a:ln>
                      <a:solidFill>
                        <a:srgbClr val="FF3300"/>
                      </a:solidFill>
                      <a:latin typeface="VNI-Helve"/>
                    </a:rPr>
                    <a:t>B</a:t>
                  </a:r>
                </a:p>
              </p:txBody>
            </p:sp>
            <p:sp>
              <p:nvSpPr>
                <p:cNvPr id="21520" name="Oval 65"/>
                <p:cNvSpPr>
                  <a:spLocks noChangeArrowheads="1"/>
                </p:cNvSpPr>
                <p:nvPr/>
              </p:nvSpPr>
              <p:spPr bwMode="auto">
                <a:xfrm>
                  <a:off x="3355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1" name="Oval 66"/>
                <p:cNvSpPr>
                  <a:spLocks noChangeArrowheads="1"/>
                </p:cNvSpPr>
                <p:nvPr/>
              </p:nvSpPr>
              <p:spPr bwMode="auto">
                <a:xfrm>
                  <a:off x="2521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2" name="Line 67"/>
                <p:cNvSpPr>
                  <a:spLocks noChangeShapeType="1"/>
                </p:cNvSpPr>
                <p:nvPr/>
              </p:nvSpPr>
              <p:spPr bwMode="auto">
                <a:xfrm>
                  <a:off x="3420" y="3186"/>
                  <a:ext cx="515" cy="0"/>
                </a:xfrm>
                <a:prstGeom prst="line">
                  <a:avLst/>
                </a:prstGeom>
                <a:noFill/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523" name="Group 68"/>
                <p:cNvGrpSpPr>
                  <a:grpSpLocks/>
                </p:cNvGrpSpPr>
                <p:nvPr/>
              </p:nvGrpSpPr>
              <p:grpSpPr bwMode="auto">
                <a:xfrm>
                  <a:off x="3877" y="3060"/>
                  <a:ext cx="1906" cy="280"/>
                  <a:chOff x="2742" y="1152"/>
                  <a:chExt cx="1676" cy="246"/>
                </a:xfrm>
              </p:grpSpPr>
              <p:sp>
                <p:nvSpPr>
                  <p:cNvPr id="21527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2742" y="1233"/>
                    <a:ext cx="96" cy="48"/>
                  </a:xfrm>
                  <a:prstGeom prst="ellipse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1528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2832" y="1152"/>
                    <a:ext cx="1586" cy="246"/>
                    <a:chOff x="4002" y="2830"/>
                    <a:chExt cx="1586" cy="246"/>
                  </a:xfrm>
                </p:grpSpPr>
                <p:grpSp>
                  <p:nvGrpSpPr>
                    <p:cNvPr id="21529" name="Group 71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002" y="2901"/>
                      <a:ext cx="640" cy="72"/>
                      <a:chOff x="748" y="2387"/>
                      <a:chExt cx="3630" cy="408"/>
                    </a:xfrm>
                  </p:grpSpPr>
                  <p:grpSp>
                    <p:nvGrpSpPr>
                      <p:cNvPr id="21536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8" y="2387"/>
                        <a:ext cx="3630" cy="408"/>
                        <a:chOff x="748" y="2523"/>
                        <a:chExt cx="3630" cy="408"/>
                      </a:xfrm>
                    </p:grpSpPr>
                    <p:sp>
                      <p:nvSpPr>
                        <p:cNvPr id="21578" name="Rectangle 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652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9" name="Rectangle 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7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CC0099"/>
                        </a:solidFill>
                        <a:ln w="9525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sz="1800" u="none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21580" name="Rectangle 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212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81" name="Rectangle 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5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CC0099"/>
                        </a:solidFill>
                        <a:ln w="9525" algn="ctr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sz="1800" u="none">
                            <a:latin typeface="Arial" charset="0"/>
                          </a:endParaRPr>
                        </a:p>
                      </p:txBody>
                    </p:sp>
                    <p:sp>
                      <p:nvSpPr>
                        <p:cNvPr id="21582" name="Rectangle 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48" y="2523"/>
                          <a:ext cx="726" cy="408"/>
                        </a:xfrm>
                        <a:prstGeom prst="rect">
                          <a:avLst/>
                        </a:prstGeom>
                        <a:solidFill>
                          <a:srgbClr val="008080"/>
                        </a:solidFill>
                        <a:ln w="9525">
                          <a:solidFill>
                            <a:srgbClr val="66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grpSp>
                    <p:nvGrpSpPr>
                      <p:cNvPr id="21537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8" y="2387"/>
                        <a:ext cx="3539" cy="182"/>
                        <a:chOff x="748" y="2568"/>
                        <a:chExt cx="3539" cy="318"/>
                      </a:xfrm>
                    </p:grpSpPr>
                    <p:sp>
                      <p:nvSpPr>
                        <p:cNvPr id="21538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748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39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83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0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93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1" name="Line 8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02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2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111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3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0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4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29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5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383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6" name="Line 8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74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7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565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8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655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49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746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0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837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1" name="Line 9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927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018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0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199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290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6" name="Line 9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81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7" name="Line 9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472" y="2568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8" name="Line 9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63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59" name="Line 10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65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0" name="Line 10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74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1" name="Line 10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3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2" name="Line 10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26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3" name="Line 10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1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4" name="Line 10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10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5" name="Line 10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198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6" name="Line 10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289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7" name="Line 10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380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8" name="Line 10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470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69" name="Line 11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61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0" name="Line 11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652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1" name="Line 11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42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2" name="Line 11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33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3" name="Line 11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92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4" name="Line 11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14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5" name="Line 11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105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6" name="Line 1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196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77" name="Line 11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287" y="2569"/>
                          <a:ext cx="0" cy="3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grpSp>
                  <p:nvGrpSpPr>
                    <p:cNvPr id="21530" name="Group 119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386" y="2830"/>
                      <a:ext cx="1202" cy="246"/>
                      <a:chOff x="119" y="2024"/>
                      <a:chExt cx="2449" cy="502"/>
                    </a:xfrm>
                  </p:grpSpPr>
                  <p:sp>
                    <p:nvSpPr>
                      <p:cNvPr id="21531" name="AutoShape 1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66" y="2160"/>
                        <a:ext cx="181" cy="181"/>
                      </a:xfrm>
                      <a:custGeom>
                        <a:avLst/>
                        <a:gdLst>
                          <a:gd name="T0" fmla="*/ 0 w 21600"/>
                          <a:gd name="T1" fmla="*/ 0 h 21600"/>
                          <a:gd name="T2" fmla="*/ 0 w 21600"/>
                          <a:gd name="T3" fmla="*/ 0 h 21600"/>
                          <a:gd name="T4" fmla="*/ 0 w 21600"/>
                          <a:gd name="T5" fmla="*/ 0 h 21600"/>
                          <a:gd name="T6" fmla="*/ 0 w 21600"/>
                          <a:gd name="T7" fmla="*/ 0 h 21600"/>
                          <a:gd name="T8" fmla="*/ 0 w 21600"/>
                          <a:gd name="T9" fmla="*/ 0 h 21600"/>
                          <a:gd name="T10" fmla="*/ 0 w 21600"/>
                          <a:gd name="T11" fmla="*/ 0 h 21600"/>
                          <a:gd name="T12" fmla="*/ 0 w 21600"/>
                          <a:gd name="T13" fmla="*/ 0 h 21600"/>
                          <a:gd name="T14" fmla="*/ 0 w 21600"/>
                          <a:gd name="T15" fmla="*/ 0 h 21600"/>
                          <a:gd name="T16" fmla="*/ 0 60000 65536"/>
                          <a:gd name="T17" fmla="*/ 0 60000 65536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3222 w 21600"/>
                          <a:gd name="T25" fmla="*/ 3222 h 21600"/>
                          <a:gd name="T26" fmla="*/ 18378 w 21600"/>
                          <a:gd name="T27" fmla="*/ 18378 h 21600"/>
                        </a:gdLst>
                        <a:ahLst/>
                        <a:cxnLst>
                          <a:cxn ang="T16">
                            <a:pos x="T0" y="T1"/>
                          </a:cxn>
                          <a:cxn ang="T17">
                            <a:pos x="T2" y="T3"/>
                          </a:cxn>
                          <a:cxn ang="T18">
                            <a:pos x="T4" y="T5"/>
                          </a:cxn>
                          <a:cxn ang="T19">
                            <a:pos x="T6" y="T7"/>
                          </a:cxn>
                          <a:cxn ang="T20">
                            <a:pos x="T8" y="T9"/>
                          </a:cxn>
                          <a:cxn ang="T21">
                            <a:pos x="T10" y="T11"/>
                          </a:cxn>
                          <a:cxn ang="T22">
                            <a:pos x="T12" y="T13"/>
                          </a:cxn>
                          <a:cxn ang="T23">
                            <a:pos x="T14" y="T15"/>
                          </a:cxn>
                        </a:cxnLst>
                        <a:rect l="T24" t="T25" r="T26" b="T27"/>
                        <a:pathLst>
                          <a:path w="21600" h="21600">
                            <a:moveTo>
                              <a:pt x="0" y="10800"/>
                            </a:moveTo>
                            <a:cubicBezTo>
                              <a:pt x="0" y="4835"/>
                              <a:pt x="4835" y="0"/>
                              <a:pt x="10800" y="0"/>
                            </a:cubicBezTo>
                            <a:cubicBezTo>
                              <a:pt x="16765" y="0"/>
                              <a:pt x="21600" y="4835"/>
                              <a:pt x="21600" y="10800"/>
                            </a:cubicBezTo>
                            <a:cubicBezTo>
                              <a:pt x="21600" y="16765"/>
                              <a:pt x="16765" y="21600"/>
                              <a:pt x="10800" y="21600"/>
                            </a:cubicBezTo>
                            <a:cubicBezTo>
                              <a:pt x="4835" y="21600"/>
                              <a:pt x="0" y="16765"/>
                              <a:pt x="0" y="10800"/>
                            </a:cubicBezTo>
                            <a:close/>
                            <a:moveTo>
                              <a:pt x="5400" y="10800"/>
                            </a:moveTo>
                            <a:cubicBezTo>
                              <a:pt x="5400" y="13782"/>
                              <a:pt x="7818" y="16200"/>
                              <a:pt x="10800" y="16200"/>
                            </a:cubicBezTo>
                            <a:cubicBezTo>
                              <a:pt x="13782" y="16200"/>
                              <a:pt x="16200" y="13782"/>
                              <a:pt x="16200" y="10800"/>
                            </a:cubicBezTo>
                            <a:cubicBezTo>
                              <a:pt x="16200" y="7818"/>
                              <a:pt x="13782" y="5400"/>
                              <a:pt x="10800" y="5400"/>
                            </a:cubicBezTo>
                            <a:cubicBezTo>
                              <a:pt x="7818" y="5400"/>
                              <a:pt x="5400" y="7818"/>
                              <a:pt x="5400" y="10800"/>
                            </a:cubicBezTo>
                            <a:close/>
                          </a:path>
                        </a:pathLst>
                      </a:custGeom>
                      <a:solidFill>
                        <a:srgbClr val="FFCC99"/>
                      </a:solidFill>
                      <a:ln w="9525">
                        <a:solidFill>
                          <a:srgbClr val="FFCC99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1532" name="Group 1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19" y="2024"/>
                        <a:ext cx="2449" cy="502"/>
                        <a:chOff x="119" y="2024"/>
                        <a:chExt cx="2449" cy="502"/>
                      </a:xfrm>
                    </p:grpSpPr>
                    <p:sp>
                      <p:nvSpPr>
                        <p:cNvPr id="21533" name="Rectangle 1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02" y="2115"/>
                          <a:ext cx="1366" cy="272"/>
                        </a:xfrm>
                        <a:prstGeom prst="rect">
                          <a:avLst/>
                        </a:prstGeom>
                        <a:gradFill rotWithShape="1">
                          <a:gsLst>
                            <a:gs pos="0">
                              <a:srgbClr val="76002F"/>
                            </a:gs>
                            <a:gs pos="50000">
                              <a:srgbClr val="FF0066"/>
                            </a:gs>
                            <a:gs pos="100000">
                              <a:srgbClr val="76002F"/>
                            </a:gs>
                          </a:gsLst>
                          <a:lin ang="5400000" scaled="1"/>
                        </a:gra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1534" name="Oval 12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06" y="2193"/>
                          <a:ext cx="635" cy="136"/>
                        </a:xfrm>
                        <a:prstGeom prst="ellipse">
                          <a:avLst/>
                        </a:prstGeom>
                        <a:noFill/>
                        <a:ln w="57150">
                          <a:solidFill>
                            <a:srgbClr val="FFCC99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pic>
                      <p:nvPicPr>
                        <p:cNvPr id="21535" name="Picture 124" descr="HANDP0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rot="19645145" flipH="1">
                          <a:off x="119" y="2024"/>
                          <a:ext cx="720" cy="5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grpSp>
                </p:grpSp>
              </p:grpSp>
            </p:grpSp>
            <p:sp>
              <p:nvSpPr>
                <p:cNvPr id="21524" name="Oval 125"/>
                <p:cNvSpPr>
                  <a:spLocks noChangeArrowheads="1"/>
                </p:cNvSpPr>
                <p:nvPr/>
              </p:nvSpPr>
              <p:spPr bwMode="auto">
                <a:xfrm>
                  <a:off x="3161" y="3153"/>
                  <a:ext cx="59" cy="58"/>
                </a:xfrm>
                <a:prstGeom prst="ellipse">
                  <a:avLst/>
                </a:prstGeom>
                <a:solidFill>
                  <a:schemeClr val="bg2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5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2136" y="3188"/>
                  <a:ext cx="420" cy="1"/>
                </a:xfrm>
                <a:prstGeom prst="line">
                  <a:avLst/>
                </a:prstGeom>
                <a:noFill/>
                <a:ln w="57150">
                  <a:solidFill>
                    <a:srgbClr val="0033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21526" name="Object 127"/>
                <p:cNvGraphicFramePr>
                  <a:graphicFrameLocks noChangeAspect="1"/>
                </p:cNvGraphicFramePr>
                <p:nvPr/>
              </p:nvGraphicFramePr>
              <p:xfrm>
                <a:off x="2064" y="2677"/>
                <a:ext cx="244" cy="4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1666" name="Equation" r:id="rId5" imgW="164957" imgH="253780" progId="Equation.DSMT4">
                        <p:embed/>
                      </p:oleObj>
                    </mc:Choice>
                    <mc:Fallback>
                      <p:oleObj name="Equation" r:id="rId5" imgW="164957" imgH="253780" progId="Equation.DSMT4">
                        <p:embed/>
                        <p:pic>
                          <p:nvPicPr>
                            <p:cNvPr id="0" name="Object 12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064" y="2677"/>
                              <a:ext cx="244" cy="4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21510" name="Group 128"/>
            <p:cNvGrpSpPr>
              <a:grpSpLocks/>
            </p:cNvGrpSpPr>
            <p:nvPr/>
          </p:nvGrpSpPr>
          <p:grpSpPr bwMode="auto">
            <a:xfrm>
              <a:off x="3352" y="997"/>
              <a:ext cx="438" cy="509"/>
              <a:chOff x="3179" y="2677"/>
              <a:chExt cx="438" cy="509"/>
            </a:xfrm>
          </p:grpSpPr>
          <p:sp>
            <p:nvSpPr>
              <p:cNvPr id="21511" name="Line 129"/>
              <p:cNvSpPr>
                <a:spLocks noChangeShapeType="1"/>
              </p:cNvSpPr>
              <p:nvPr/>
            </p:nvSpPr>
            <p:spPr bwMode="auto">
              <a:xfrm>
                <a:off x="3179" y="3186"/>
                <a:ext cx="421" cy="0"/>
              </a:xfrm>
              <a:prstGeom prst="line">
                <a:avLst/>
              </a:prstGeom>
              <a:noFill/>
              <a:ln w="57150">
                <a:solidFill>
                  <a:srgbClr val="0033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1512" name="Object 130"/>
              <p:cNvGraphicFramePr>
                <a:graphicFrameLocks noChangeAspect="1"/>
              </p:cNvGraphicFramePr>
              <p:nvPr/>
            </p:nvGraphicFramePr>
            <p:xfrm>
              <a:off x="3355" y="2677"/>
              <a:ext cx="262" cy="4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667" name="Equation" r:id="rId7" imgW="177569" imgH="253670" progId="Equation.DSMT4">
                      <p:embed/>
                    </p:oleObj>
                  </mc:Choice>
                  <mc:Fallback>
                    <p:oleObj name="Equation" r:id="rId7" imgW="177569" imgH="253670" progId="Equation.DSMT4">
                      <p:embed/>
                      <p:pic>
                        <p:nvPicPr>
                          <p:cNvPr id="0" name="Object 1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55" y="2677"/>
                            <a:ext cx="262" cy="4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3795" name="Rectangle 131"/>
          <p:cNvSpPr>
            <a:spLocks noChangeArrowheads="1"/>
          </p:cNvSpPr>
          <p:nvPr/>
        </p:nvSpPr>
        <p:spPr bwMode="auto">
          <a:xfrm>
            <a:off x="1" y="1905000"/>
            <a:ext cx="87788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sz="3200" u="none" dirty="0">
                <a:latin typeface="VNI-Helve" pitchFamily="2" charset="0"/>
              </a:rPr>
              <a:t>   </a:t>
            </a:r>
            <a:r>
              <a:rPr lang="en-US" sz="3200" u="none" dirty="0" err="1">
                <a:solidFill>
                  <a:srgbClr val="FA0000"/>
                </a:solidFill>
                <a:latin typeface="VNI-Helve" pitchFamily="2" charset="0"/>
              </a:rPr>
              <a:t>Ghi</a:t>
            </a:r>
            <a:r>
              <a:rPr lang="en-US" sz="3200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sz="3200" u="none" dirty="0" err="1" smtClean="0">
                <a:solidFill>
                  <a:srgbClr val="FA0000"/>
                </a:solidFill>
                <a:latin typeface="VNI-Helve" pitchFamily="2" charset="0"/>
              </a:rPr>
              <a:t>chuù</a:t>
            </a:r>
            <a:endParaRPr lang="en-US" sz="3200" u="none" dirty="0">
              <a:solidFill>
                <a:srgbClr val="FA0000"/>
              </a:solidFill>
              <a:latin typeface="VNI-Helve" pitchFamily="2" charset="0"/>
            </a:endParaRPr>
          </a:p>
          <a:p>
            <a:pPr marL="342900" indent="-342900" algn="just" eaLnBrk="0" hangingPunct="0">
              <a:spcBef>
                <a:spcPct val="50000"/>
              </a:spcBef>
            </a:pPr>
            <a:r>
              <a:rPr lang="en-US" sz="3200" u="none" dirty="0">
                <a:latin typeface="VNI-Helve" pitchFamily="2" charset="0"/>
              </a:rPr>
              <a:t>  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Taùc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duïng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moät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löïc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leân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moät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vaät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raén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khoâng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thay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ñoåi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khi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ñieåm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ñaët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löïc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ñoù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dôøi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choã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treân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giaù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200" u="none" dirty="0" err="1">
                <a:solidFill>
                  <a:srgbClr val="0000CC"/>
                </a:solidFill>
                <a:latin typeface="VNI-Helve" pitchFamily="2" charset="0"/>
              </a:rPr>
              <a:t>noù</a:t>
            </a:r>
            <a:r>
              <a:rPr lang="en-US" sz="3200" u="none" dirty="0">
                <a:solidFill>
                  <a:srgbClr val="0000CC"/>
                </a:solidFill>
                <a:latin typeface="VNI-Helve" pitchFamily="2" charset="0"/>
              </a:rPr>
              <a:t>.  </a:t>
            </a:r>
          </a:p>
        </p:txBody>
      </p:sp>
    </p:spTree>
  </p:cSld>
  <p:clrMapOvr>
    <a:masterClrMapping/>
  </p:clrMapOvr>
  <p:transition>
    <p:comb dir="vert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161925" y="1891725"/>
            <a:ext cx="8820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 err="1">
                <a:latin typeface="VNI-Helve" pitchFamily="2" charset="0"/>
              </a:rPr>
              <a:t>Caâu</a:t>
            </a:r>
            <a:r>
              <a:rPr lang="en-US" b="1" dirty="0">
                <a:latin typeface="VNI-Helve" pitchFamily="2" charset="0"/>
              </a:rPr>
              <a:t> 1</a:t>
            </a:r>
            <a:r>
              <a:rPr lang="en-US" b="1" u="none" dirty="0">
                <a:latin typeface="VNI-Helve" pitchFamily="2" charset="0"/>
              </a:rPr>
              <a:t> :</a:t>
            </a:r>
            <a:r>
              <a:rPr lang="en-US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Troïng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taâm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cuûa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moät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vaät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raén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laø</a:t>
            </a:r>
            <a:r>
              <a:rPr lang="en-US" b="1" u="none" dirty="0">
                <a:latin typeface="VNI-Helve" pitchFamily="2" charset="0"/>
              </a:rPr>
              <a:t> </a:t>
            </a:r>
            <a:r>
              <a:rPr lang="en-US" b="1" u="none" dirty="0" err="1">
                <a:latin typeface="VNI-Helve" pitchFamily="2" charset="0"/>
              </a:rPr>
              <a:t>gì</a:t>
            </a:r>
            <a:r>
              <a:rPr lang="en-US" b="1" u="none" dirty="0">
                <a:latin typeface="VNI-Helve" pitchFamily="2" charset="0"/>
              </a:rPr>
              <a:t>? 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161925" y="2476500"/>
            <a:ext cx="8820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 err="1">
                <a:solidFill>
                  <a:srgbClr val="7030A0"/>
                </a:solidFill>
                <a:latin typeface="VNI-Helve" pitchFamily="2" charset="0"/>
              </a:rPr>
              <a:t>Caâu</a:t>
            </a:r>
            <a:r>
              <a:rPr lang="en-US" b="1" dirty="0">
                <a:solidFill>
                  <a:srgbClr val="7030A0"/>
                </a:solidFill>
                <a:latin typeface="VNI-Helve" pitchFamily="2" charset="0"/>
              </a:rPr>
              <a:t> 2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:</a:t>
            </a:r>
            <a:r>
              <a:rPr lang="en-US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Khi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treo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vaät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thì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daây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treo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coù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phöông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nhö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theá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7030A0"/>
                </a:solidFill>
                <a:latin typeface="VNI-Helve" pitchFamily="2" charset="0"/>
              </a:rPr>
              <a:t>naøo</a:t>
            </a:r>
            <a:r>
              <a:rPr lang="en-US" b="1" u="none" dirty="0">
                <a:solidFill>
                  <a:srgbClr val="7030A0"/>
                </a:solidFill>
                <a:latin typeface="VNI-Helve" pitchFamily="2" charset="0"/>
              </a:rPr>
              <a:t>?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191349" y="3430607"/>
            <a:ext cx="8820150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 err="1">
                <a:solidFill>
                  <a:srgbClr val="FA0000"/>
                </a:solidFill>
                <a:latin typeface="VNI-Helve" pitchFamily="2" charset="0"/>
              </a:rPr>
              <a:t>Caâu</a:t>
            </a:r>
            <a:r>
              <a:rPr lang="en-US" b="1" dirty="0">
                <a:solidFill>
                  <a:srgbClr val="FA0000"/>
                </a:solidFill>
                <a:latin typeface="VNI-Helve" pitchFamily="2" charset="0"/>
              </a:rPr>
              <a:t> 3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:</a:t>
            </a:r>
            <a:r>
              <a:rPr lang="en-US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Neáu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treo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vaät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ôû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hai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vò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trí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khaùc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nhau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ta </a:t>
            </a:r>
            <a:r>
              <a:rPr lang="en-US" b="1" u="none" dirty="0" err="1" smtClean="0">
                <a:solidFill>
                  <a:srgbClr val="FA0000"/>
                </a:solidFill>
                <a:latin typeface="VNI-Helve" pitchFamily="2" charset="0"/>
              </a:rPr>
              <a:t>coù</a:t>
            </a:r>
            <a:r>
              <a:rPr lang="en-US" b="1" u="none" dirty="0" smtClean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theå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xaùc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ñònh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troïng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taâm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cuûa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vaät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raén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 </a:t>
            </a:r>
            <a:r>
              <a:rPr lang="en-US" b="1" u="none" dirty="0" err="1">
                <a:solidFill>
                  <a:srgbClr val="FA0000"/>
                </a:solidFill>
                <a:latin typeface="VNI-Helve" pitchFamily="2" charset="0"/>
              </a:rPr>
              <a:t>khoâng</a:t>
            </a:r>
            <a:r>
              <a:rPr lang="en-US" b="1" u="none" dirty="0">
                <a:solidFill>
                  <a:srgbClr val="FA0000"/>
                </a:solidFill>
                <a:latin typeface="VNI-Helve" pitchFamily="2" charset="0"/>
              </a:rPr>
              <a:t>?</a:t>
            </a:r>
          </a:p>
        </p:txBody>
      </p:sp>
      <p:pic>
        <p:nvPicPr>
          <p:cNvPr id="118795" name="Picture 11" descr="j0233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350" y="723900"/>
            <a:ext cx="2667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143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b="1" i="1" u="none" dirty="0">
                <a:solidFill>
                  <a:srgbClr val="0000CC"/>
                </a:solidFill>
              </a:rPr>
              <a:t>3. </a:t>
            </a:r>
            <a:r>
              <a:rPr lang="en-US" b="1" i="1" u="none" dirty="0" err="1">
                <a:solidFill>
                  <a:srgbClr val="0000CC"/>
                </a:solidFill>
              </a:rPr>
              <a:t>Cách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xác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định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trọng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tâm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của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một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vật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phẳng</a:t>
            </a:r>
            <a:r>
              <a:rPr lang="en-US" b="1" i="1" u="none" dirty="0">
                <a:solidFill>
                  <a:srgbClr val="0000CC"/>
                </a:solidFill>
              </a:rPr>
              <a:t>, </a:t>
            </a:r>
            <a:r>
              <a:rPr lang="en-US" b="1" i="1" u="none" dirty="0" err="1" smtClean="0">
                <a:solidFill>
                  <a:srgbClr val="0000CC"/>
                </a:solidFill>
              </a:rPr>
              <a:t>mỏng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 smtClean="0">
                <a:solidFill>
                  <a:srgbClr val="0000CC"/>
                </a:solidFill>
              </a:rPr>
              <a:t>bằng</a:t>
            </a:r>
            <a:r>
              <a:rPr lang="en-US" b="1" i="1" u="none" dirty="0" smtClean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phương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pháp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thực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nghiệm</a:t>
            </a:r>
            <a:endParaRPr lang="en-US" b="1" i="1" u="none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  <p:bldP spid="118789" grpId="0"/>
      <p:bldP spid="118790" grpId="0" animBg="1"/>
      <p:bldP spid="215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1000" y="190500"/>
            <a:ext cx="80842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1" u="none" dirty="0">
                <a:solidFill>
                  <a:srgbClr val="0000CC"/>
                </a:solidFill>
              </a:rPr>
              <a:t>3. </a:t>
            </a:r>
            <a:r>
              <a:rPr lang="en-US" b="1" i="1" u="none" dirty="0" err="1">
                <a:solidFill>
                  <a:srgbClr val="0000CC"/>
                </a:solidFill>
              </a:rPr>
              <a:t>Cách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xác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định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trọng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tâm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của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một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vật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phẳng</a:t>
            </a:r>
            <a:r>
              <a:rPr lang="en-US" b="1" i="1" u="none" dirty="0">
                <a:solidFill>
                  <a:srgbClr val="0000CC"/>
                </a:solidFill>
              </a:rPr>
              <a:t>, </a:t>
            </a:r>
            <a:r>
              <a:rPr lang="en-US" b="1" i="1" u="none" dirty="0" err="1">
                <a:solidFill>
                  <a:srgbClr val="0000CC"/>
                </a:solidFill>
              </a:rPr>
              <a:t>mỏng</a:t>
            </a:r>
            <a:endParaRPr lang="en-US" b="1" i="1" u="none" dirty="0">
              <a:solidFill>
                <a:srgbClr val="0000CC"/>
              </a:solidFill>
            </a:endParaRPr>
          </a:p>
          <a:p>
            <a:pPr eaLnBrk="1" hangingPunct="1"/>
            <a:r>
              <a:rPr lang="en-US" b="1" i="1" u="none" dirty="0" err="1">
                <a:solidFill>
                  <a:srgbClr val="0000CC"/>
                </a:solidFill>
              </a:rPr>
              <a:t>bằng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phương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pháp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thực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nghiệm</a:t>
            </a:r>
            <a:endParaRPr lang="en-US" b="1" i="1" u="none" dirty="0">
              <a:solidFill>
                <a:srgbClr val="0000CC"/>
              </a:solidFill>
            </a:endParaRP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716214" y="1332178"/>
            <a:ext cx="648927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u="none" dirty="0" err="1"/>
              <a:t>Trọng</a:t>
            </a:r>
            <a:r>
              <a:rPr lang="en-US" b="1" u="none" dirty="0"/>
              <a:t> </a:t>
            </a:r>
            <a:r>
              <a:rPr lang="en-US" b="1" u="none" dirty="0" err="1"/>
              <a:t>tâm</a:t>
            </a:r>
            <a:r>
              <a:rPr lang="en-US" b="1" u="none" dirty="0"/>
              <a:t> </a:t>
            </a:r>
            <a:r>
              <a:rPr lang="en-US" b="1" u="none" dirty="0" err="1"/>
              <a:t>là</a:t>
            </a:r>
            <a:r>
              <a:rPr lang="en-US" b="1" u="none" dirty="0"/>
              <a:t> </a:t>
            </a:r>
            <a:r>
              <a:rPr lang="en-US" b="1" u="none" dirty="0" err="1"/>
              <a:t>điểm</a:t>
            </a:r>
            <a:r>
              <a:rPr lang="en-US" b="1" u="none" dirty="0"/>
              <a:t> </a:t>
            </a:r>
            <a:r>
              <a:rPr lang="en-US" b="1" u="none" dirty="0" err="1"/>
              <a:t>đặt</a:t>
            </a:r>
            <a:r>
              <a:rPr lang="en-US" b="1" u="none" dirty="0"/>
              <a:t> </a:t>
            </a:r>
            <a:r>
              <a:rPr lang="en-US" b="1" u="none" dirty="0" err="1"/>
              <a:t>của</a:t>
            </a:r>
            <a:r>
              <a:rPr lang="en-US" b="1" u="none" dirty="0"/>
              <a:t> </a:t>
            </a:r>
            <a:r>
              <a:rPr lang="en-US" b="1" u="none" dirty="0" err="1"/>
              <a:t>trọng</a:t>
            </a:r>
            <a:r>
              <a:rPr lang="en-US" b="1" u="none" dirty="0"/>
              <a:t> </a:t>
            </a:r>
            <a:r>
              <a:rPr lang="en-US" b="1" u="none" dirty="0" err="1"/>
              <a:t>lực</a:t>
            </a:r>
            <a:endParaRPr lang="en-US" b="1" u="none" dirty="0"/>
          </a:p>
          <a:p>
            <a:pPr eaLnBrk="1" hangingPunct="1"/>
            <a:endParaRPr lang="en-US" b="1" u="none" dirty="0">
              <a:solidFill>
                <a:srgbClr val="0000CC"/>
              </a:solidFill>
            </a:endParaRPr>
          </a:p>
          <a:p>
            <a:pPr eaLnBrk="1" hangingPunct="1"/>
            <a:r>
              <a:rPr lang="en-US" b="1" u="none" dirty="0" err="1">
                <a:solidFill>
                  <a:srgbClr val="7030A0"/>
                </a:solidFill>
              </a:rPr>
              <a:t>Vậy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trọng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tâm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phải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nằm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trên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đường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kéo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</a:p>
          <a:p>
            <a:pPr eaLnBrk="1" hangingPunct="1"/>
            <a:r>
              <a:rPr lang="en-US" b="1" u="none" dirty="0" err="1">
                <a:solidFill>
                  <a:srgbClr val="7030A0"/>
                </a:solidFill>
              </a:rPr>
              <a:t>dài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của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dây</a:t>
            </a:r>
            <a:r>
              <a:rPr lang="en-US" b="1" u="none" dirty="0">
                <a:solidFill>
                  <a:srgbClr val="7030A0"/>
                </a:solidFill>
              </a:rPr>
              <a:t> </a:t>
            </a:r>
            <a:r>
              <a:rPr lang="en-US" b="1" u="none" dirty="0" err="1">
                <a:solidFill>
                  <a:srgbClr val="7030A0"/>
                </a:solidFill>
              </a:rPr>
              <a:t>treo</a:t>
            </a:r>
            <a:r>
              <a:rPr lang="en-US" b="1" u="none" dirty="0">
                <a:solidFill>
                  <a:srgbClr val="7030A0"/>
                </a:solidFill>
              </a:rPr>
              <a:t>. </a:t>
            </a:r>
          </a:p>
        </p:txBody>
      </p:sp>
      <p:grpSp>
        <p:nvGrpSpPr>
          <p:cNvPr id="23556" name="Group 27"/>
          <p:cNvGrpSpPr>
            <a:grpSpLocks/>
          </p:cNvGrpSpPr>
          <p:nvPr/>
        </p:nvGrpSpPr>
        <p:grpSpPr bwMode="auto">
          <a:xfrm>
            <a:off x="838201" y="1473729"/>
            <a:ext cx="1262063" cy="3733271"/>
            <a:chOff x="1344" y="687"/>
            <a:chExt cx="795" cy="2822"/>
          </a:xfrm>
        </p:grpSpPr>
        <p:grpSp>
          <p:nvGrpSpPr>
            <p:cNvPr id="23557" name="Group 28"/>
            <p:cNvGrpSpPr>
              <a:grpSpLocks/>
            </p:cNvGrpSpPr>
            <p:nvPr/>
          </p:nvGrpSpPr>
          <p:grpSpPr bwMode="auto">
            <a:xfrm>
              <a:off x="1344" y="687"/>
              <a:ext cx="786" cy="2207"/>
              <a:chOff x="4774" y="687"/>
              <a:chExt cx="786" cy="2207"/>
            </a:xfrm>
          </p:grpSpPr>
          <p:sp>
            <p:nvSpPr>
              <p:cNvPr id="23571" name="Freeform 29" descr="Sand"/>
              <p:cNvSpPr>
                <a:spLocks/>
              </p:cNvSpPr>
              <p:nvPr/>
            </p:nvSpPr>
            <p:spPr bwMode="auto">
              <a:xfrm>
                <a:off x="4774" y="2198"/>
                <a:ext cx="786" cy="696"/>
              </a:xfrm>
              <a:custGeom>
                <a:avLst/>
                <a:gdLst>
                  <a:gd name="T0" fmla="*/ 0 w 1928"/>
                  <a:gd name="T1" fmla="*/ 2 h 1888"/>
                  <a:gd name="T2" fmla="*/ 2 w 1928"/>
                  <a:gd name="T3" fmla="*/ 0 h 1888"/>
                  <a:gd name="T4" fmla="*/ 6 w 1928"/>
                  <a:gd name="T5" fmla="*/ 0 h 1888"/>
                  <a:gd name="T6" fmla="*/ 9 w 1928"/>
                  <a:gd name="T7" fmla="*/ 1 h 1888"/>
                  <a:gd name="T8" fmla="*/ 8 w 1928"/>
                  <a:gd name="T9" fmla="*/ 3 h 1888"/>
                  <a:gd name="T10" fmla="*/ 7 w 1928"/>
                  <a:gd name="T11" fmla="*/ 4 h 1888"/>
                  <a:gd name="T12" fmla="*/ 4 w 1928"/>
                  <a:gd name="T13" fmla="*/ 5 h 1888"/>
                  <a:gd name="T14" fmla="*/ 1 w 1928"/>
                  <a:gd name="T15" fmla="*/ 4 h 1888"/>
                  <a:gd name="T16" fmla="*/ 0 w 1928"/>
                  <a:gd name="T17" fmla="*/ 2 h 18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28"/>
                  <a:gd name="T28" fmla="*/ 0 h 1888"/>
                  <a:gd name="T29" fmla="*/ 1928 w 1928"/>
                  <a:gd name="T30" fmla="*/ 1888 h 18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28" h="1888">
                    <a:moveTo>
                      <a:pt x="24" y="784"/>
                    </a:moveTo>
                    <a:cubicBezTo>
                      <a:pt x="48" y="568"/>
                      <a:pt x="208" y="280"/>
                      <a:pt x="408" y="160"/>
                    </a:cubicBezTo>
                    <a:cubicBezTo>
                      <a:pt x="608" y="40"/>
                      <a:pt x="984" y="0"/>
                      <a:pt x="1224" y="64"/>
                    </a:cubicBezTo>
                    <a:cubicBezTo>
                      <a:pt x="1464" y="128"/>
                      <a:pt x="1768" y="352"/>
                      <a:pt x="1848" y="544"/>
                    </a:cubicBezTo>
                    <a:cubicBezTo>
                      <a:pt x="1928" y="736"/>
                      <a:pt x="1768" y="1016"/>
                      <a:pt x="1704" y="1216"/>
                    </a:cubicBezTo>
                    <a:cubicBezTo>
                      <a:pt x="1640" y="1416"/>
                      <a:pt x="1600" y="1640"/>
                      <a:pt x="1464" y="1744"/>
                    </a:cubicBezTo>
                    <a:cubicBezTo>
                      <a:pt x="1328" y="1848"/>
                      <a:pt x="1088" y="1888"/>
                      <a:pt x="888" y="1840"/>
                    </a:cubicBezTo>
                    <a:cubicBezTo>
                      <a:pt x="688" y="1792"/>
                      <a:pt x="408" y="1624"/>
                      <a:pt x="264" y="1456"/>
                    </a:cubicBezTo>
                    <a:cubicBezTo>
                      <a:pt x="120" y="1288"/>
                      <a:pt x="0" y="1000"/>
                      <a:pt x="24" y="784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2" name="Line 30"/>
              <p:cNvSpPr>
                <a:spLocks noChangeShapeType="1"/>
              </p:cNvSpPr>
              <p:nvPr/>
            </p:nvSpPr>
            <p:spPr bwMode="auto">
              <a:xfrm>
                <a:off x="5167" y="735"/>
                <a:ext cx="0" cy="1473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3" name="Freeform 31" descr="Light upward diagonal"/>
              <p:cNvSpPr>
                <a:spLocks/>
              </p:cNvSpPr>
              <p:nvPr/>
            </p:nvSpPr>
            <p:spPr bwMode="auto">
              <a:xfrm>
                <a:off x="4965" y="687"/>
                <a:ext cx="410" cy="116"/>
              </a:xfrm>
              <a:custGeom>
                <a:avLst/>
                <a:gdLst>
                  <a:gd name="T0" fmla="*/ 0 w 1056"/>
                  <a:gd name="T1" fmla="*/ 0 h 240"/>
                  <a:gd name="T2" fmla="*/ 0 w 1056"/>
                  <a:gd name="T3" fmla="*/ 3 h 240"/>
                  <a:gd name="T4" fmla="*/ 3 w 1056"/>
                  <a:gd name="T5" fmla="*/ 3 h 240"/>
                  <a:gd name="T6" fmla="*/ 3 w 1056"/>
                  <a:gd name="T7" fmla="*/ 0 h 2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56"/>
                  <a:gd name="T13" fmla="*/ 0 h 240"/>
                  <a:gd name="T14" fmla="*/ 1056 w 1056"/>
                  <a:gd name="T15" fmla="*/ 240 h 2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56" h="240">
                    <a:moveTo>
                      <a:pt x="0" y="0"/>
                    </a:moveTo>
                    <a:lnTo>
                      <a:pt x="0" y="240"/>
                    </a:lnTo>
                    <a:lnTo>
                      <a:pt x="1056" y="240"/>
                    </a:lnTo>
                    <a:lnTo>
                      <a:pt x="1056" y="0"/>
                    </a:lnTo>
                  </a:path>
                </a:pathLst>
              </a:cu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840" name="WordArt 32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43" y="1994"/>
                <a:ext cx="122" cy="14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en-US" sz="3600" kern="10">
                    <a:ln w="9525">
                      <a:solidFill>
                        <a:srgbClr val="99FF99"/>
                      </a:solidFill>
                      <a:round/>
                      <a:headEnd/>
                      <a:tailEnd/>
                    </a:ln>
                    <a:solidFill>
                      <a:srgbClr val="99FF99"/>
                    </a:solidFill>
                    <a:latin typeface="VNI-Helve"/>
                  </a:rPr>
                  <a:t>A</a:t>
                </a:r>
              </a:p>
            </p:txBody>
          </p:sp>
        </p:grpSp>
        <p:grpSp>
          <p:nvGrpSpPr>
            <p:cNvPr id="23558" name="Group 33"/>
            <p:cNvGrpSpPr>
              <a:grpSpLocks/>
            </p:cNvGrpSpPr>
            <p:nvPr/>
          </p:nvGrpSpPr>
          <p:grpSpPr bwMode="auto">
            <a:xfrm>
              <a:off x="1705" y="2367"/>
              <a:ext cx="244" cy="176"/>
              <a:chOff x="5135" y="2367"/>
              <a:chExt cx="244" cy="176"/>
            </a:xfrm>
          </p:grpSpPr>
          <p:sp>
            <p:nvSpPr>
              <p:cNvPr id="23569" name="Oval 34"/>
              <p:cNvSpPr>
                <a:spLocks noChangeArrowheads="1"/>
              </p:cNvSpPr>
              <p:nvPr/>
            </p:nvSpPr>
            <p:spPr bwMode="auto">
              <a:xfrm>
                <a:off x="5135" y="2479"/>
                <a:ext cx="64" cy="6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843" name="WordArt 35"/>
              <p:cNvSpPr>
                <a:spLocks noChangeArrowheads="1" noChangeShapeType="1" noTextEdit="1"/>
              </p:cNvSpPr>
              <p:nvPr/>
            </p:nvSpPr>
            <p:spPr bwMode="auto">
              <a:xfrm>
                <a:off x="5257" y="2367"/>
                <a:ext cx="122" cy="14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en-US" sz="3600" kern="10">
                    <a:ln w="9525">
                      <a:solidFill>
                        <a:srgbClr val="003366"/>
                      </a:solidFill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VNI-Helve"/>
                  </a:rPr>
                  <a:t>G</a:t>
                </a:r>
              </a:p>
            </p:txBody>
          </p:sp>
        </p:grpSp>
        <p:sp>
          <p:nvSpPr>
            <p:cNvPr id="23559" name="Line 36"/>
            <p:cNvSpPr>
              <a:spLocks noChangeShapeType="1"/>
            </p:cNvSpPr>
            <p:nvPr/>
          </p:nvSpPr>
          <p:spPr bwMode="auto">
            <a:xfrm>
              <a:off x="1738" y="1348"/>
              <a:ext cx="0" cy="86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37"/>
            <p:cNvSpPr>
              <a:spLocks noChangeShapeType="1"/>
            </p:cNvSpPr>
            <p:nvPr/>
          </p:nvSpPr>
          <p:spPr bwMode="auto">
            <a:xfrm flipV="1">
              <a:off x="1738" y="2508"/>
              <a:ext cx="0" cy="86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3561" name="Object 38"/>
            <p:cNvGraphicFramePr>
              <a:graphicFrameLocks noChangeAspect="1"/>
            </p:cNvGraphicFramePr>
            <p:nvPr/>
          </p:nvGraphicFramePr>
          <p:xfrm>
            <a:off x="1834" y="1208"/>
            <a:ext cx="305" cy="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05" name="Equation" r:id="rId4" imgW="152268" imgH="203024" progId="Equation.DSMT4">
                    <p:embed/>
                  </p:oleObj>
                </mc:Choice>
                <mc:Fallback>
                  <p:oleObj name="Equation" r:id="rId4" imgW="152268" imgH="203024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4" y="1208"/>
                          <a:ext cx="305" cy="487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62" name="Object 39"/>
            <p:cNvGraphicFramePr>
              <a:graphicFrameLocks noChangeAspect="1"/>
            </p:cNvGraphicFramePr>
            <p:nvPr/>
          </p:nvGraphicFramePr>
          <p:xfrm>
            <a:off x="1846" y="3022"/>
            <a:ext cx="280" cy="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06" name="Equation" r:id="rId6" imgW="139639" imgH="203112" progId="Equation.DSMT4">
                    <p:embed/>
                  </p:oleObj>
                </mc:Choice>
                <mc:Fallback>
                  <p:oleObj name="Equation" r:id="rId6" imgW="139639" imgH="203112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6" y="3022"/>
                          <a:ext cx="280" cy="487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563" name="Group 40"/>
            <p:cNvGrpSpPr>
              <a:grpSpLocks/>
            </p:cNvGrpSpPr>
            <p:nvPr/>
          </p:nvGrpSpPr>
          <p:grpSpPr bwMode="auto">
            <a:xfrm>
              <a:off x="1642" y="2910"/>
              <a:ext cx="213" cy="193"/>
              <a:chOff x="3024" y="3024"/>
              <a:chExt cx="301" cy="222"/>
            </a:xfrm>
          </p:grpSpPr>
          <p:sp>
            <p:nvSpPr>
              <p:cNvPr id="23567" name="Line 41"/>
              <p:cNvSpPr>
                <a:spLocks noChangeShapeType="1"/>
              </p:cNvSpPr>
              <p:nvPr/>
            </p:nvSpPr>
            <p:spPr bwMode="auto">
              <a:xfrm>
                <a:off x="3024" y="3024"/>
                <a:ext cx="301" cy="1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8" name="Line 42"/>
              <p:cNvSpPr>
                <a:spLocks noChangeShapeType="1"/>
              </p:cNvSpPr>
              <p:nvPr/>
            </p:nvSpPr>
            <p:spPr bwMode="auto">
              <a:xfrm>
                <a:off x="3024" y="3072"/>
                <a:ext cx="301" cy="1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64" name="Group 43"/>
            <p:cNvGrpSpPr>
              <a:grpSpLocks/>
            </p:cNvGrpSpPr>
            <p:nvPr/>
          </p:nvGrpSpPr>
          <p:grpSpPr bwMode="auto">
            <a:xfrm>
              <a:off x="1642" y="1767"/>
              <a:ext cx="213" cy="193"/>
              <a:chOff x="3024" y="3024"/>
              <a:chExt cx="301" cy="222"/>
            </a:xfrm>
          </p:grpSpPr>
          <p:sp>
            <p:nvSpPr>
              <p:cNvPr id="23565" name="Line 44"/>
              <p:cNvSpPr>
                <a:spLocks noChangeShapeType="1"/>
              </p:cNvSpPr>
              <p:nvPr/>
            </p:nvSpPr>
            <p:spPr bwMode="auto">
              <a:xfrm>
                <a:off x="3024" y="3024"/>
                <a:ext cx="301" cy="1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6" name="Line 45"/>
              <p:cNvSpPr>
                <a:spLocks noChangeShapeType="1"/>
              </p:cNvSpPr>
              <p:nvPr/>
            </p:nvSpPr>
            <p:spPr bwMode="auto">
              <a:xfrm>
                <a:off x="3024" y="3072"/>
                <a:ext cx="301" cy="17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1397000"/>
            <a:ext cx="650875" cy="3873500"/>
            <a:chOff x="1770" y="912"/>
            <a:chExt cx="410" cy="2928"/>
          </a:xfrm>
        </p:grpSpPr>
        <p:sp>
          <p:nvSpPr>
            <p:cNvPr id="24588" name="Line 3"/>
            <p:cNvSpPr>
              <a:spLocks noChangeShapeType="1"/>
            </p:cNvSpPr>
            <p:nvPr/>
          </p:nvSpPr>
          <p:spPr bwMode="auto">
            <a:xfrm>
              <a:off x="1972" y="960"/>
              <a:ext cx="0" cy="233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Freeform 4" descr="Light upward diagonal"/>
            <p:cNvSpPr>
              <a:spLocks/>
            </p:cNvSpPr>
            <p:nvPr/>
          </p:nvSpPr>
          <p:spPr bwMode="auto">
            <a:xfrm>
              <a:off x="1770" y="912"/>
              <a:ext cx="410" cy="116"/>
            </a:xfrm>
            <a:custGeom>
              <a:avLst/>
              <a:gdLst>
                <a:gd name="T0" fmla="*/ 0 w 1056"/>
                <a:gd name="T1" fmla="*/ 0 h 240"/>
                <a:gd name="T2" fmla="*/ 0 w 1056"/>
                <a:gd name="T3" fmla="*/ 0 h 240"/>
                <a:gd name="T4" fmla="*/ 0 w 1056"/>
                <a:gd name="T5" fmla="*/ 0 h 240"/>
                <a:gd name="T6" fmla="*/ 0 w 1056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6"/>
                <a:gd name="T13" fmla="*/ 0 h 240"/>
                <a:gd name="T14" fmla="*/ 1056 w 105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6" h="240">
                  <a:moveTo>
                    <a:pt x="0" y="0"/>
                  </a:moveTo>
                  <a:lnTo>
                    <a:pt x="0" y="240"/>
                  </a:lnTo>
                  <a:lnTo>
                    <a:pt x="1056" y="240"/>
                  </a:lnTo>
                  <a:lnTo>
                    <a:pt x="1056" y="0"/>
                  </a:lnTo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90" name="Group 5"/>
            <p:cNvGrpSpPr>
              <a:grpSpLocks/>
            </p:cNvGrpSpPr>
            <p:nvPr/>
          </p:nvGrpSpPr>
          <p:grpSpPr bwMode="auto">
            <a:xfrm>
              <a:off x="1812" y="3120"/>
              <a:ext cx="336" cy="720"/>
              <a:chOff x="2520" y="2712"/>
              <a:chExt cx="336" cy="720"/>
            </a:xfrm>
          </p:grpSpPr>
          <p:sp>
            <p:nvSpPr>
              <p:cNvPr id="24591" name="Oval 6"/>
              <p:cNvSpPr>
                <a:spLocks noChangeArrowheads="1"/>
              </p:cNvSpPr>
              <p:nvPr/>
            </p:nvSpPr>
            <p:spPr bwMode="auto">
              <a:xfrm>
                <a:off x="2615" y="2712"/>
                <a:ext cx="146" cy="146"/>
              </a:xfrm>
              <a:prstGeom prst="ellipse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4592" name="AutoShape 7"/>
              <p:cNvSpPr>
                <a:spLocks noChangeArrowheads="1"/>
              </p:cNvSpPr>
              <p:nvPr/>
            </p:nvSpPr>
            <p:spPr bwMode="auto">
              <a:xfrm rot="5400000">
                <a:off x="2400" y="2976"/>
                <a:ext cx="576" cy="336"/>
              </a:xfrm>
              <a:prstGeom prst="homePlate">
                <a:avLst>
                  <a:gd name="adj" fmla="val 42857"/>
                </a:avLst>
              </a:prstGeom>
              <a:gradFill rotWithShape="1">
                <a:gsLst>
                  <a:gs pos="0">
                    <a:srgbClr val="76185E"/>
                  </a:gs>
                  <a:gs pos="100000">
                    <a:srgbClr val="FF33CC"/>
                  </a:gs>
                </a:gsLst>
                <a:lin ang="540000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105401" y="1397000"/>
            <a:ext cx="2244725" cy="2371990"/>
            <a:chOff x="3216" y="1056"/>
            <a:chExt cx="1414" cy="1793"/>
          </a:xfrm>
        </p:grpSpPr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3832" y="1104"/>
              <a:ext cx="0" cy="1221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Freeform 10" descr="Light upward diagonal"/>
            <p:cNvSpPr>
              <a:spLocks/>
            </p:cNvSpPr>
            <p:nvPr/>
          </p:nvSpPr>
          <p:spPr bwMode="auto">
            <a:xfrm>
              <a:off x="3630" y="1056"/>
              <a:ext cx="410" cy="116"/>
            </a:xfrm>
            <a:custGeom>
              <a:avLst/>
              <a:gdLst>
                <a:gd name="T0" fmla="*/ 0 w 1056"/>
                <a:gd name="T1" fmla="*/ 0 h 240"/>
                <a:gd name="T2" fmla="*/ 0 w 1056"/>
                <a:gd name="T3" fmla="*/ 0 h 240"/>
                <a:gd name="T4" fmla="*/ 0 w 1056"/>
                <a:gd name="T5" fmla="*/ 0 h 240"/>
                <a:gd name="T6" fmla="*/ 0 w 1056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6"/>
                <a:gd name="T13" fmla="*/ 0 h 240"/>
                <a:gd name="T14" fmla="*/ 1056 w 105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6" h="240">
                  <a:moveTo>
                    <a:pt x="0" y="0"/>
                  </a:moveTo>
                  <a:lnTo>
                    <a:pt x="0" y="240"/>
                  </a:lnTo>
                  <a:lnTo>
                    <a:pt x="1056" y="240"/>
                  </a:lnTo>
                  <a:lnTo>
                    <a:pt x="1056" y="0"/>
                  </a:lnTo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auto">
            <a:xfrm rot="1004664" flipV="1">
              <a:off x="3216" y="1897"/>
              <a:ext cx="1414" cy="952"/>
            </a:xfrm>
            <a:custGeom>
              <a:avLst/>
              <a:gdLst>
                <a:gd name="T0" fmla="*/ 10 w 1888"/>
                <a:gd name="T1" fmla="*/ 30 h 1272"/>
                <a:gd name="T2" fmla="*/ 1 w 1888"/>
                <a:gd name="T3" fmla="*/ 12 h 1272"/>
                <a:gd name="T4" fmla="*/ 9 w 1888"/>
                <a:gd name="T5" fmla="*/ 3 h 1272"/>
                <a:gd name="T6" fmla="*/ 23 w 1888"/>
                <a:gd name="T7" fmla="*/ 7 h 1272"/>
                <a:gd name="T8" fmla="*/ 34 w 1888"/>
                <a:gd name="T9" fmla="*/ 1 h 1272"/>
                <a:gd name="T10" fmla="*/ 46 w 1888"/>
                <a:gd name="T11" fmla="*/ 3 h 1272"/>
                <a:gd name="T12" fmla="*/ 49 w 1888"/>
                <a:gd name="T13" fmla="*/ 10 h 1272"/>
                <a:gd name="T14" fmla="*/ 56 w 1888"/>
                <a:gd name="T15" fmla="*/ 18 h 1272"/>
                <a:gd name="T16" fmla="*/ 57 w 1888"/>
                <a:gd name="T17" fmla="*/ 28 h 1272"/>
                <a:gd name="T18" fmla="*/ 45 w 1888"/>
                <a:gd name="T19" fmla="*/ 30 h 1272"/>
                <a:gd name="T20" fmla="*/ 39 w 1888"/>
                <a:gd name="T21" fmla="*/ 36 h 1272"/>
                <a:gd name="T22" fmla="*/ 28 w 1888"/>
                <a:gd name="T23" fmla="*/ 39 h 1272"/>
                <a:gd name="T24" fmla="*/ 18 w 1888"/>
                <a:gd name="T25" fmla="*/ 37 h 1272"/>
                <a:gd name="T26" fmla="*/ 10 w 1888"/>
                <a:gd name="T27" fmla="*/ 30 h 12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88"/>
                <a:gd name="T43" fmla="*/ 0 h 1272"/>
                <a:gd name="T44" fmla="*/ 1888 w 1888"/>
                <a:gd name="T45" fmla="*/ 1272 h 12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88" h="1272">
                  <a:moveTo>
                    <a:pt x="344" y="976"/>
                  </a:moveTo>
                  <a:cubicBezTo>
                    <a:pt x="248" y="840"/>
                    <a:pt x="16" y="544"/>
                    <a:pt x="8" y="400"/>
                  </a:cubicBezTo>
                  <a:cubicBezTo>
                    <a:pt x="0" y="256"/>
                    <a:pt x="176" y="144"/>
                    <a:pt x="296" y="112"/>
                  </a:cubicBezTo>
                  <a:cubicBezTo>
                    <a:pt x="416" y="80"/>
                    <a:pt x="592" y="224"/>
                    <a:pt x="728" y="208"/>
                  </a:cubicBezTo>
                  <a:cubicBezTo>
                    <a:pt x="864" y="192"/>
                    <a:pt x="984" y="32"/>
                    <a:pt x="1112" y="16"/>
                  </a:cubicBezTo>
                  <a:cubicBezTo>
                    <a:pt x="1240" y="0"/>
                    <a:pt x="1416" y="56"/>
                    <a:pt x="1496" y="112"/>
                  </a:cubicBezTo>
                  <a:cubicBezTo>
                    <a:pt x="1576" y="168"/>
                    <a:pt x="1544" y="272"/>
                    <a:pt x="1592" y="352"/>
                  </a:cubicBezTo>
                  <a:cubicBezTo>
                    <a:pt x="1640" y="432"/>
                    <a:pt x="1744" y="504"/>
                    <a:pt x="1784" y="592"/>
                  </a:cubicBezTo>
                  <a:cubicBezTo>
                    <a:pt x="1824" y="680"/>
                    <a:pt x="1888" y="816"/>
                    <a:pt x="1832" y="880"/>
                  </a:cubicBezTo>
                  <a:cubicBezTo>
                    <a:pt x="1776" y="944"/>
                    <a:pt x="1544" y="928"/>
                    <a:pt x="1448" y="976"/>
                  </a:cubicBezTo>
                  <a:cubicBezTo>
                    <a:pt x="1352" y="1024"/>
                    <a:pt x="1344" y="1120"/>
                    <a:pt x="1256" y="1168"/>
                  </a:cubicBezTo>
                  <a:cubicBezTo>
                    <a:pt x="1168" y="1216"/>
                    <a:pt x="1032" y="1256"/>
                    <a:pt x="920" y="1264"/>
                  </a:cubicBezTo>
                  <a:cubicBezTo>
                    <a:pt x="808" y="1272"/>
                    <a:pt x="672" y="1256"/>
                    <a:pt x="584" y="1216"/>
                  </a:cubicBezTo>
                  <a:cubicBezTo>
                    <a:pt x="496" y="1176"/>
                    <a:pt x="440" y="1112"/>
                    <a:pt x="344" y="976"/>
                  </a:cubicBezTo>
                  <a:close/>
                </a:path>
              </a:pathLst>
            </a:custGeom>
            <a:solidFill>
              <a:srgbClr val="BE0083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2" name="WordArt 12"/>
          <p:cNvSpPr>
            <a:spLocks noChangeArrowheads="1" noChangeShapeType="1" noTextEdit="1"/>
          </p:cNvSpPr>
          <p:nvPr/>
        </p:nvSpPr>
        <p:spPr bwMode="auto">
          <a:xfrm>
            <a:off x="6224589" y="2177521"/>
            <a:ext cx="192087" cy="198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VNI-Helve"/>
              </a:rPr>
              <a:t>A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6086475" y="2468563"/>
            <a:ext cx="0" cy="1230313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WordArt 15"/>
          <p:cNvSpPr>
            <a:spLocks noChangeArrowheads="1" noChangeShapeType="1" noTextEdit="1"/>
          </p:cNvSpPr>
          <p:nvPr/>
        </p:nvSpPr>
        <p:spPr bwMode="auto">
          <a:xfrm>
            <a:off x="6224588" y="3922449"/>
            <a:ext cx="246062" cy="198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VNI-Helve"/>
              </a:rPr>
              <a:t>B</a:t>
            </a:r>
          </a:p>
        </p:txBody>
      </p:sp>
      <p:sp>
        <p:nvSpPr>
          <p:cNvPr id="24583" name="Rectangle 16"/>
          <p:cNvSpPr>
            <a:spLocks noChangeArrowheads="1"/>
          </p:cNvSpPr>
          <p:nvPr/>
        </p:nvSpPr>
        <p:spPr bwMode="auto">
          <a:xfrm>
            <a:off x="228600" y="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b="1" i="1" u="none" dirty="0">
                <a:solidFill>
                  <a:srgbClr val="0000CC"/>
                </a:solidFill>
              </a:rPr>
              <a:t>3. </a:t>
            </a:r>
            <a:r>
              <a:rPr lang="en-US" b="1" i="1" u="none" dirty="0" err="1">
                <a:solidFill>
                  <a:srgbClr val="0000CC"/>
                </a:solidFill>
              </a:rPr>
              <a:t>Cách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xác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định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trọng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tâm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của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một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vật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phẳng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mỏng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bằng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thực</a:t>
            </a:r>
            <a:r>
              <a:rPr lang="en-US" b="1" i="1" u="none" dirty="0">
                <a:solidFill>
                  <a:srgbClr val="0000CC"/>
                </a:solidFill>
              </a:rPr>
              <a:t> </a:t>
            </a:r>
            <a:r>
              <a:rPr lang="en-US" b="1" i="1" u="none" dirty="0" err="1">
                <a:solidFill>
                  <a:srgbClr val="0000CC"/>
                </a:solidFill>
              </a:rPr>
              <a:t>nghiệm</a:t>
            </a:r>
            <a:endParaRPr lang="en-US" b="1" i="1" u="none" dirty="0">
              <a:solidFill>
                <a:srgbClr val="0000CC"/>
              </a:solidFill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28600" y="1460500"/>
            <a:ext cx="4800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u="none" dirty="0">
                <a:latin typeface="Tahoma" pitchFamily="34" charset="0"/>
                <a:cs typeface="Tahoma" pitchFamily="34" charset="0"/>
              </a:rPr>
              <a:t>B1: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Buộc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vào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lỗ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nhỏ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, ở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mép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của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rồi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treo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nó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lên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Trọng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tâm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sẽ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nằm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trên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đường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kéo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dài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của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AB)</a:t>
            </a:r>
          </a:p>
        </p:txBody>
      </p:sp>
    </p:spTree>
  </p:cSld>
  <p:clrMapOvr>
    <a:masterClrMapping/>
  </p:clrMapOvr>
  <p:transition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069 L 0.34775 -0.000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4" grpId="0" animBg="1"/>
      <p:bldP spid="256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1397000"/>
            <a:ext cx="650875" cy="3873500"/>
            <a:chOff x="1770" y="912"/>
            <a:chExt cx="410" cy="2928"/>
          </a:xfrm>
        </p:grpSpPr>
        <p:sp>
          <p:nvSpPr>
            <p:cNvPr id="25621" name="Line 3"/>
            <p:cNvSpPr>
              <a:spLocks noChangeShapeType="1"/>
            </p:cNvSpPr>
            <p:nvPr/>
          </p:nvSpPr>
          <p:spPr bwMode="auto">
            <a:xfrm>
              <a:off x="1972" y="960"/>
              <a:ext cx="0" cy="233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Freeform 4" descr="Light upward diagonal"/>
            <p:cNvSpPr>
              <a:spLocks/>
            </p:cNvSpPr>
            <p:nvPr/>
          </p:nvSpPr>
          <p:spPr bwMode="auto">
            <a:xfrm>
              <a:off x="1770" y="912"/>
              <a:ext cx="410" cy="116"/>
            </a:xfrm>
            <a:custGeom>
              <a:avLst/>
              <a:gdLst>
                <a:gd name="T0" fmla="*/ 0 w 1056"/>
                <a:gd name="T1" fmla="*/ 0 h 240"/>
                <a:gd name="T2" fmla="*/ 0 w 1056"/>
                <a:gd name="T3" fmla="*/ 0 h 240"/>
                <a:gd name="T4" fmla="*/ 0 w 1056"/>
                <a:gd name="T5" fmla="*/ 0 h 240"/>
                <a:gd name="T6" fmla="*/ 0 w 1056"/>
                <a:gd name="T7" fmla="*/ 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6"/>
                <a:gd name="T13" fmla="*/ 0 h 240"/>
                <a:gd name="T14" fmla="*/ 1056 w 1056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6" h="240">
                  <a:moveTo>
                    <a:pt x="0" y="0"/>
                  </a:moveTo>
                  <a:lnTo>
                    <a:pt x="0" y="240"/>
                  </a:lnTo>
                  <a:lnTo>
                    <a:pt x="1056" y="240"/>
                  </a:lnTo>
                  <a:lnTo>
                    <a:pt x="1056" y="0"/>
                  </a:lnTo>
                </a:path>
              </a:pathLst>
            </a:cu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23" name="Group 5"/>
            <p:cNvGrpSpPr>
              <a:grpSpLocks/>
            </p:cNvGrpSpPr>
            <p:nvPr/>
          </p:nvGrpSpPr>
          <p:grpSpPr bwMode="auto">
            <a:xfrm>
              <a:off x="1812" y="3120"/>
              <a:ext cx="336" cy="720"/>
              <a:chOff x="2520" y="2712"/>
              <a:chExt cx="336" cy="720"/>
            </a:xfrm>
          </p:grpSpPr>
          <p:sp>
            <p:nvSpPr>
              <p:cNvPr id="25624" name="Oval 6"/>
              <p:cNvSpPr>
                <a:spLocks noChangeArrowheads="1"/>
              </p:cNvSpPr>
              <p:nvPr/>
            </p:nvSpPr>
            <p:spPr bwMode="auto">
              <a:xfrm>
                <a:off x="2615" y="2712"/>
                <a:ext cx="146" cy="146"/>
              </a:xfrm>
              <a:prstGeom prst="ellipse">
                <a:avLst/>
              </a:prstGeom>
              <a:solidFill>
                <a:srgbClr val="000066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  <p:sp>
            <p:nvSpPr>
              <p:cNvPr id="25625" name="AutoShape 7"/>
              <p:cNvSpPr>
                <a:spLocks noChangeArrowheads="1"/>
              </p:cNvSpPr>
              <p:nvPr/>
            </p:nvSpPr>
            <p:spPr bwMode="auto">
              <a:xfrm rot="5400000">
                <a:off x="2400" y="2976"/>
                <a:ext cx="576" cy="336"/>
              </a:xfrm>
              <a:prstGeom prst="homePlate">
                <a:avLst>
                  <a:gd name="adj" fmla="val 42857"/>
                </a:avLst>
              </a:prstGeom>
              <a:gradFill rotWithShape="1">
                <a:gsLst>
                  <a:gs pos="0">
                    <a:srgbClr val="76185E"/>
                  </a:gs>
                  <a:gs pos="100000">
                    <a:srgbClr val="FF33CC"/>
                  </a:gs>
                </a:gsLst>
                <a:lin ang="540000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u="none"/>
              </a:p>
            </p:txBody>
          </p:sp>
        </p:grpSp>
      </p:grpSp>
      <p:sp>
        <p:nvSpPr>
          <p:cNvPr id="25603" name="Line 8"/>
          <p:cNvSpPr>
            <a:spLocks noChangeShapeType="1"/>
          </p:cNvSpPr>
          <p:nvPr/>
        </p:nvSpPr>
        <p:spPr bwMode="auto">
          <a:xfrm>
            <a:off x="6083300" y="1460500"/>
            <a:ext cx="0" cy="1615282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Freeform 9" descr="Light upward diagonal"/>
          <p:cNvSpPr>
            <a:spLocks/>
          </p:cNvSpPr>
          <p:nvPr/>
        </p:nvSpPr>
        <p:spPr bwMode="auto">
          <a:xfrm>
            <a:off x="5762626" y="1397000"/>
            <a:ext cx="650875" cy="153458"/>
          </a:xfrm>
          <a:custGeom>
            <a:avLst/>
            <a:gdLst>
              <a:gd name="T0" fmla="*/ 0 w 1056"/>
              <a:gd name="T1" fmla="*/ 0 h 240"/>
              <a:gd name="T2" fmla="*/ 0 w 1056"/>
              <a:gd name="T3" fmla="*/ 2147483647 h 240"/>
              <a:gd name="T4" fmla="*/ 2147483647 w 1056"/>
              <a:gd name="T5" fmla="*/ 2147483647 h 240"/>
              <a:gd name="T6" fmla="*/ 2147483647 w 1056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40"/>
              <a:gd name="T14" fmla="*/ 1056 w 1056"/>
              <a:gd name="T15" fmla="*/ 240 h 2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40">
                <a:moveTo>
                  <a:pt x="0" y="0"/>
                </a:moveTo>
                <a:lnTo>
                  <a:pt x="0" y="240"/>
                </a:lnTo>
                <a:lnTo>
                  <a:pt x="1056" y="240"/>
                </a:lnTo>
                <a:lnTo>
                  <a:pt x="1056" y="0"/>
                </a:lnTo>
              </a:path>
            </a:pathLst>
          </a:custGeom>
          <a:pattFill prst="ltUp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605" name="Group 10"/>
          <p:cNvGrpSpPr>
            <a:grpSpLocks/>
          </p:cNvGrpSpPr>
          <p:nvPr/>
        </p:nvGrpSpPr>
        <p:grpSpPr bwMode="auto">
          <a:xfrm>
            <a:off x="5181601" y="2222500"/>
            <a:ext cx="1857375" cy="1870604"/>
            <a:chOff x="3280" y="1698"/>
            <a:chExt cx="1170" cy="1414"/>
          </a:xfrm>
        </p:grpSpPr>
        <p:sp>
          <p:nvSpPr>
            <p:cNvPr id="121867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4328" y="1892"/>
              <a:ext cx="122" cy="14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VNI-Helve"/>
                </a:rPr>
                <a:t>A</a:t>
              </a:r>
            </a:p>
          </p:txBody>
        </p:sp>
        <p:grpSp>
          <p:nvGrpSpPr>
            <p:cNvPr id="25617" name="Group 12"/>
            <p:cNvGrpSpPr>
              <a:grpSpLocks/>
            </p:cNvGrpSpPr>
            <p:nvPr/>
          </p:nvGrpSpPr>
          <p:grpSpPr bwMode="auto">
            <a:xfrm rot="3299067">
              <a:off x="3212" y="1913"/>
              <a:ext cx="1414" cy="983"/>
              <a:chOff x="132" y="1866"/>
              <a:chExt cx="1414" cy="983"/>
            </a:xfrm>
          </p:grpSpPr>
          <p:sp>
            <p:nvSpPr>
              <p:cNvPr id="25619" name="Freeform 13"/>
              <p:cNvSpPr>
                <a:spLocks/>
              </p:cNvSpPr>
              <p:nvPr/>
            </p:nvSpPr>
            <p:spPr bwMode="auto">
              <a:xfrm rot="1004664" flipV="1">
                <a:off x="132" y="1897"/>
                <a:ext cx="1414" cy="952"/>
              </a:xfrm>
              <a:custGeom>
                <a:avLst/>
                <a:gdLst>
                  <a:gd name="T0" fmla="*/ 10 w 1888"/>
                  <a:gd name="T1" fmla="*/ 30 h 1272"/>
                  <a:gd name="T2" fmla="*/ 1 w 1888"/>
                  <a:gd name="T3" fmla="*/ 12 h 1272"/>
                  <a:gd name="T4" fmla="*/ 9 w 1888"/>
                  <a:gd name="T5" fmla="*/ 3 h 1272"/>
                  <a:gd name="T6" fmla="*/ 23 w 1888"/>
                  <a:gd name="T7" fmla="*/ 7 h 1272"/>
                  <a:gd name="T8" fmla="*/ 34 w 1888"/>
                  <a:gd name="T9" fmla="*/ 1 h 1272"/>
                  <a:gd name="T10" fmla="*/ 46 w 1888"/>
                  <a:gd name="T11" fmla="*/ 3 h 1272"/>
                  <a:gd name="T12" fmla="*/ 49 w 1888"/>
                  <a:gd name="T13" fmla="*/ 10 h 1272"/>
                  <a:gd name="T14" fmla="*/ 56 w 1888"/>
                  <a:gd name="T15" fmla="*/ 18 h 1272"/>
                  <a:gd name="T16" fmla="*/ 57 w 1888"/>
                  <a:gd name="T17" fmla="*/ 28 h 1272"/>
                  <a:gd name="T18" fmla="*/ 45 w 1888"/>
                  <a:gd name="T19" fmla="*/ 30 h 1272"/>
                  <a:gd name="T20" fmla="*/ 39 w 1888"/>
                  <a:gd name="T21" fmla="*/ 36 h 1272"/>
                  <a:gd name="T22" fmla="*/ 28 w 1888"/>
                  <a:gd name="T23" fmla="*/ 39 h 1272"/>
                  <a:gd name="T24" fmla="*/ 18 w 1888"/>
                  <a:gd name="T25" fmla="*/ 37 h 1272"/>
                  <a:gd name="T26" fmla="*/ 10 w 1888"/>
                  <a:gd name="T27" fmla="*/ 30 h 127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88"/>
                  <a:gd name="T43" fmla="*/ 0 h 1272"/>
                  <a:gd name="T44" fmla="*/ 1888 w 1888"/>
                  <a:gd name="T45" fmla="*/ 1272 h 127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88" h="1272">
                    <a:moveTo>
                      <a:pt x="344" y="976"/>
                    </a:moveTo>
                    <a:cubicBezTo>
                      <a:pt x="248" y="840"/>
                      <a:pt x="16" y="544"/>
                      <a:pt x="8" y="400"/>
                    </a:cubicBezTo>
                    <a:cubicBezTo>
                      <a:pt x="0" y="256"/>
                      <a:pt x="176" y="144"/>
                      <a:pt x="296" y="112"/>
                    </a:cubicBezTo>
                    <a:cubicBezTo>
                      <a:pt x="416" y="80"/>
                      <a:pt x="592" y="224"/>
                      <a:pt x="728" y="208"/>
                    </a:cubicBezTo>
                    <a:cubicBezTo>
                      <a:pt x="864" y="192"/>
                      <a:pt x="984" y="32"/>
                      <a:pt x="1112" y="16"/>
                    </a:cubicBezTo>
                    <a:cubicBezTo>
                      <a:pt x="1240" y="0"/>
                      <a:pt x="1416" y="56"/>
                      <a:pt x="1496" y="112"/>
                    </a:cubicBezTo>
                    <a:cubicBezTo>
                      <a:pt x="1576" y="168"/>
                      <a:pt x="1544" y="272"/>
                      <a:pt x="1592" y="352"/>
                    </a:cubicBezTo>
                    <a:cubicBezTo>
                      <a:pt x="1640" y="432"/>
                      <a:pt x="1744" y="504"/>
                      <a:pt x="1784" y="592"/>
                    </a:cubicBezTo>
                    <a:cubicBezTo>
                      <a:pt x="1824" y="680"/>
                      <a:pt x="1888" y="816"/>
                      <a:pt x="1832" y="880"/>
                    </a:cubicBezTo>
                    <a:cubicBezTo>
                      <a:pt x="1776" y="944"/>
                      <a:pt x="1544" y="928"/>
                      <a:pt x="1448" y="976"/>
                    </a:cubicBezTo>
                    <a:cubicBezTo>
                      <a:pt x="1352" y="1024"/>
                      <a:pt x="1344" y="1120"/>
                      <a:pt x="1256" y="1168"/>
                    </a:cubicBezTo>
                    <a:cubicBezTo>
                      <a:pt x="1168" y="1216"/>
                      <a:pt x="1032" y="1256"/>
                      <a:pt x="920" y="1264"/>
                    </a:cubicBezTo>
                    <a:cubicBezTo>
                      <a:pt x="808" y="1272"/>
                      <a:pt x="672" y="1256"/>
                      <a:pt x="584" y="1216"/>
                    </a:cubicBezTo>
                    <a:cubicBezTo>
                      <a:pt x="496" y="1176"/>
                      <a:pt x="440" y="1112"/>
                      <a:pt x="344" y="976"/>
                    </a:cubicBezTo>
                    <a:close/>
                  </a:path>
                </a:pathLst>
              </a:custGeom>
              <a:solidFill>
                <a:srgbClr val="BE0083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0" name="Line 14"/>
              <p:cNvSpPr>
                <a:spLocks noChangeShapeType="1"/>
              </p:cNvSpPr>
              <p:nvPr/>
            </p:nvSpPr>
            <p:spPr bwMode="auto">
              <a:xfrm>
                <a:off x="750" y="1866"/>
                <a:ext cx="0" cy="930"/>
              </a:xfrm>
              <a:prstGeom prst="line">
                <a:avLst/>
              </a:prstGeom>
              <a:noFill/>
              <a:ln w="38100">
                <a:solidFill>
                  <a:srgbClr val="00FF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187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280" y="2588"/>
              <a:ext cx="158" cy="14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VNI-Helve"/>
                </a:rPr>
                <a:t>B</a:t>
              </a:r>
            </a:p>
          </p:txBody>
        </p:sp>
      </p:grpSp>
      <p:sp>
        <p:nvSpPr>
          <p:cNvPr id="121872" name="WordArt 16"/>
          <p:cNvSpPr>
            <a:spLocks noChangeArrowheads="1" noChangeShapeType="1" noTextEdit="1"/>
          </p:cNvSpPr>
          <p:nvPr/>
        </p:nvSpPr>
        <p:spPr bwMode="auto">
          <a:xfrm>
            <a:off x="6229351" y="2174875"/>
            <a:ext cx="193675" cy="1957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VNI-Helve"/>
              </a:rPr>
              <a:t>C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086476" y="2468563"/>
            <a:ext cx="352425" cy="1796521"/>
            <a:chOff x="3834" y="1866"/>
            <a:chExt cx="222" cy="1358"/>
          </a:xfrm>
        </p:grpSpPr>
        <p:sp>
          <p:nvSpPr>
            <p:cNvPr id="25614" name="Line 18"/>
            <p:cNvSpPr>
              <a:spLocks noChangeShapeType="1"/>
            </p:cNvSpPr>
            <p:nvPr/>
          </p:nvSpPr>
          <p:spPr bwMode="auto">
            <a:xfrm>
              <a:off x="3834" y="1866"/>
              <a:ext cx="0" cy="108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875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3898" y="3076"/>
              <a:ext cx="158" cy="14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VNI-Helve"/>
                </a:rPr>
                <a:t>D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019801" y="3048001"/>
            <a:ext cx="398463" cy="257969"/>
            <a:chOff x="3803" y="2317"/>
            <a:chExt cx="251" cy="195"/>
          </a:xfrm>
        </p:grpSpPr>
        <p:sp>
          <p:nvSpPr>
            <p:cNvPr id="25612" name="Oval 21"/>
            <p:cNvSpPr>
              <a:spLocks noChangeArrowheads="1"/>
            </p:cNvSpPr>
            <p:nvPr/>
          </p:nvSpPr>
          <p:spPr bwMode="auto">
            <a:xfrm>
              <a:off x="3803" y="2317"/>
              <a:ext cx="64" cy="64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121878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3932" y="2364"/>
              <a:ext cx="122" cy="14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en-US" sz="36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VNI-Helve"/>
                </a:rPr>
                <a:t>G</a:t>
              </a:r>
            </a:p>
          </p:txBody>
        </p:sp>
      </p:grpSp>
      <p:sp>
        <p:nvSpPr>
          <p:cNvPr id="25609" name="Rectangle 23"/>
          <p:cNvSpPr>
            <a:spLocks noChangeArrowheads="1"/>
          </p:cNvSpPr>
          <p:nvPr/>
        </p:nvSpPr>
        <p:spPr bwMode="auto">
          <a:xfrm>
            <a:off x="0" y="0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</a:pPr>
            <a:r>
              <a:rPr lang="en-US" b="1" i="1" u="none">
                <a:solidFill>
                  <a:srgbClr val="003399"/>
                </a:solidFill>
              </a:rPr>
              <a:t>3. Cách xác định trọng tâm của một vật phẳng mỏng bằng thực nghiệm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04801" y="954107"/>
            <a:ext cx="412645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u="none" dirty="0">
                <a:latin typeface="Tahoma" pitchFamily="34" charset="0"/>
                <a:cs typeface="Tahoma" pitchFamily="34" charset="0"/>
              </a:rPr>
              <a:t>B2: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Sau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đó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buộc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vào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một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điểm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khác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C ở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mép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rồi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treo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lên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Khi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ấy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trọng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tâm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sẽ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nằm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trên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kéo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dài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 smtClean="0">
                <a:latin typeface="Tahoma" pitchFamily="34" charset="0"/>
                <a:cs typeface="Tahoma" pitchFamily="34" charset="0"/>
              </a:rPr>
              <a:t>của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(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CD</a:t>
            </a:r>
            <a:r>
              <a:rPr lang="en-US" u="none" dirty="0" smtClean="0">
                <a:latin typeface="Tahoma" pitchFamily="34" charset="0"/>
                <a:cs typeface="Tahoma" pitchFamily="34" charset="0"/>
              </a:rPr>
              <a:t>)</a:t>
            </a:r>
            <a:endParaRPr lang="en-US" u="none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304801" y="3810000"/>
            <a:ext cx="412645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u="none" dirty="0">
                <a:latin typeface="Tahoma" pitchFamily="34" charset="0"/>
                <a:cs typeface="Tahoma" pitchFamily="34" charset="0"/>
              </a:rPr>
              <a:t>B3: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Vậy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trọng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tâm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G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là</a:t>
            </a:r>
            <a:endParaRPr lang="en-US" u="none" dirty="0">
              <a:latin typeface="Tahoma" pitchFamily="34" charset="0"/>
              <a:cs typeface="Tahoma" pitchFamily="34" charset="0"/>
            </a:endParaRPr>
          </a:p>
          <a:p>
            <a:pPr algn="just" eaLnBrk="1" hangingPunct="1"/>
            <a:r>
              <a:rPr lang="en-US" u="none" dirty="0" err="1">
                <a:latin typeface="Tahoma" pitchFamily="34" charset="0"/>
                <a:cs typeface="Tahoma" pitchFamily="34" charset="0"/>
              </a:rPr>
              <a:t>giao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điểm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của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hai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đường</a:t>
            </a:r>
            <a:endParaRPr lang="en-US" u="none" dirty="0">
              <a:latin typeface="Tahoma" pitchFamily="34" charset="0"/>
              <a:cs typeface="Tahoma" pitchFamily="34" charset="0"/>
            </a:endParaRPr>
          </a:p>
          <a:p>
            <a:pPr algn="just" eaLnBrk="1" hangingPunct="1"/>
            <a:r>
              <a:rPr lang="en-US" u="none" dirty="0" err="1">
                <a:latin typeface="Tahoma" pitchFamily="34" charset="0"/>
                <a:cs typeface="Tahoma" pitchFamily="34" charset="0"/>
              </a:rPr>
              <a:t>thẳng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AB </a:t>
            </a:r>
            <a:r>
              <a:rPr lang="en-US" u="none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u="none" dirty="0">
                <a:latin typeface="Tahoma" pitchFamily="34" charset="0"/>
                <a:cs typeface="Tahoma" pitchFamily="34" charset="0"/>
              </a:rPr>
              <a:t> CD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0.34792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0" grpId="0"/>
      <p:bldP spid="266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/>
          <p:cNvSpPr>
            <a:spLocks noChangeArrowheads="1"/>
          </p:cNvSpPr>
          <p:nvPr/>
        </p:nvSpPr>
        <p:spPr bwMode="auto">
          <a:xfrm>
            <a:off x="1524000" y="2095500"/>
            <a:ext cx="1371600" cy="1143000"/>
          </a:xfrm>
          <a:prstGeom prst="ellipse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5029200" y="2032000"/>
            <a:ext cx="2514600" cy="1270000"/>
          </a:xfrm>
          <a:prstGeom prst="triangle">
            <a:avLst>
              <a:gd name="adj" fmla="val 50000"/>
            </a:avLst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143000" y="3556000"/>
            <a:ext cx="1828800" cy="152400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5029200" y="3746500"/>
            <a:ext cx="3200400" cy="1524000"/>
          </a:xfrm>
          <a:prstGeom prst="rect">
            <a:avLst/>
          </a:prstGeom>
          <a:solidFill>
            <a:srgbClr val="FFFF66"/>
          </a:solidFill>
          <a:ln>
            <a:noFill/>
          </a:ln>
          <a:effectLst>
            <a:prstShdw prst="shdw17" dist="17961" dir="2700000">
              <a:srgbClr val="99993D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u="none"/>
          </a:p>
        </p:txBody>
      </p:sp>
      <p:pic>
        <p:nvPicPr>
          <p:cNvPr id="27658" name="Picture 10" descr="j0233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1333500"/>
            <a:ext cx="1905000" cy="117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0" y="190500"/>
            <a:ext cx="8305800" cy="1460500"/>
          </a:xfrm>
          <a:prstGeom prst="cloudCallout">
            <a:avLst>
              <a:gd name="adj1" fmla="val 34637"/>
              <a:gd name="adj2" fmla="val 52532"/>
            </a:avLst>
          </a:prstGeom>
          <a:solidFill>
            <a:srgbClr val="CCFF99"/>
          </a:solidFill>
          <a:ln>
            <a:noFill/>
          </a:ln>
          <a:effectLst>
            <a:prstShdw prst="shdw17" dist="17961" dir="2700000">
              <a:srgbClr val="009900"/>
            </a:prstShdw>
          </a:effectLst>
          <a:extLst/>
        </p:spPr>
        <p:txBody>
          <a:bodyPr/>
          <a:lstStyle/>
          <a:p>
            <a:pPr algn="ctr"/>
            <a:r>
              <a:rPr lang="en-US" sz="3200" u="none" dirty="0" err="1"/>
              <a:t>Các</a:t>
            </a:r>
            <a:r>
              <a:rPr lang="en-US" sz="3200" u="none" dirty="0"/>
              <a:t> </a:t>
            </a:r>
            <a:r>
              <a:rPr lang="en-US" sz="3200" u="none" dirty="0" err="1"/>
              <a:t>nhóm</a:t>
            </a:r>
            <a:r>
              <a:rPr lang="en-US" sz="3200" u="none" dirty="0"/>
              <a:t> </a:t>
            </a:r>
            <a:r>
              <a:rPr lang="en-US" sz="3200" u="none" dirty="0" err="1"/>
              <a:t>hãy</a:t>
            </a:r>
            <a:r>
              <a:rPr lang="en-US" sz="3200" u="none" dirty="0"/>
              <a:t> </a:t>
            </a:r>
            <a:r>
              <a:rPr lang="en-US" sz="3200" u="none" dirty="0" err="1"/>
              <a:t>xác</a:t>
            </a:r>
            <a:r>
              <a:rPr lang="en-US" sz="3200" u="none" dirty="0"/>
              <a:t> </a:t>
            </a:r>
            <a:r>
              <a:rPr lang="en-US" sz="3200" u="none" dirty="0" err="1"/>
              <a:t>định</a:t>
            </a:r>
            <a:r>
              <a:rPr lang="en-US" sz="3200" u="none" dirty="0"/>
              <a:t> </a:t>
            </a:r>
            <a:r>
              <a:rPr lang="en-US" sz="3200" u="none" dirty="0" err="1"/>
              <a:t>trọng</a:t>
            </a:r>
            <a:r>
              <a:rPr lang="en-US" sz="3200" u="none" dirty="0"/>
              <a:t> </a:t>
            </a:r>
            <a:r>
              <a:rPr lang="en-US" sz="3200" u="none" dirty="0" err="1"/>
              <a:t>tâm</a:t>
            </a:r>
            <a:r>
              <a:rPr lang="en-US" sz="3200" u="none" dirty="0"/>
              <a:t> </a:t>
            </a:r>
            <a:r>
              <a:rPr lang="en-US" sz="3200" u="none" dirty="0" err="1"/>
              <a:t>của</a:t>
            </a:r>
            <a:r>
              <a:rPr lang="en-US" sz="3200" u="none" dirty="0"/>
              <a:t> </a:t>
            </a:r>
            <a:r>
              <a:rPr lang="en-US" sz="3200" u="none" dirty="0" err="1"/>
              <a:t>các</a:t>
            </a:r>
            <a:r>
              <a:rPr lang="en-US" sz="3200" u="none" dirty="0"/>
              <a:t> </a:t>
            </a:r>
            <a:r>
              <a:rPr lang="en-US" sz="3200" u="none" dirty="0" err="1"/>
              <a:t>vật</a:t>
            </a:r>
            <a:r>
              <a:rPr lang="en-US" sz="3200" u="none" dirty="0"/>
              <a:t> </a:t>
            </a:r>
            <a:r>
              <a:rPr lang="en-US" sz="3200" u="none" dirty="0" err="1"/>
              <a:t>sau</a:t>
            </a:r>
            <a:r>
              <a:rPr lang="en-US" sz="3200" u="none" dirty="0"/>
              <a:t> </a:t>
            </a:r>
            <a:r>
              <a:rPr lang="en-US" sz="3200" u="none" dirty="0" err="1"/>
              <a:t>đây</a:t>
            </a:r>
            <a:r>
              <a:rPr lang="en-US" sz="3200" u="none" dirty="0"/>
              <a:t>?</a:t>
            </a:r>
          </a:p>
          <a:p>
            <a:pPr algn="ctr"/>
            <a:endParaRPr lang="en-US" sz="3600" dirty="0">
              <a:solidFill>
                <a:srgbClr val="FA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2_Stream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972</Words>
  <Application>Microsoft Office PowerPoint</Application>
  <PresentationFormat>On-screen Show (16:10)</PresentationFormat>
  <Paragraphs>131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Cambria Math</vt:lpstr>
      <vt:lpstr>Garamond</vt:lpstr>
      <vt:lpstr>Tahoma</vt:lpstr>
      <vt:lpstr>Times New Roman</vt:lpstr>
      <vt:lpstr>VNI-Helve</vt:lpstr>
      <vt:lpstr>VNI-Times</vt:lpstr>
      <vt:lpstr>Wingdings</vt:lpstr>
      <vt:lpstr>Default Design</vt:lpstr>
      <vt:lpstr>2_Stream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ADmin</cp:lastModifiedBy>
  <cp:revision>327</cp:revision>
  <dcterms:created xsi:type="dcterms:W3CDTF">2009-11-02T11:41:56Z</dcterms:created>
  <dcterms:modified xsi:type="dcterms:W3CDTF">2020-12-11T03:02:00Z</dcterms:modified>
</cp:coreProperties>
</file>